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3"/>
  </p:notesMasterIdLst>
  <p:sldIdLst>
    <p:sldId id="256" r:id="rId2"/>
    <p:sldId id="303" r:id="rId3"/>
    <p:sldId id="305" r:id="rId4"/>
    <p:sldId id="258" r:id="rId5"/>
    <p:sldId id="263" r:id="rId6"/>
    <p:sldId id="274" r:id="rId7"/>
    <p:sldId id="296" r:id="rId8"/>
    <p:sldId id="276" r:id="rId9"/>
    <p:sldId id="277" r:id="rId10"/>
    <p:sldId id="301" r:id="rId11"/>
    <p:sldId id="294" r:id="rId12"/>
    <p:sldId id="297" r:id="rId13"/>
    <p:sldId id="257" r:id="rId14"/>
    <p:sldId id="289" r:id="rId15"/>
    <p:sldId id="290" r:id="rId16"/>
    <p:sldId id="291" r:id="rId17"/>
    <p:sldId id="302" r:id="rId18"/>
    <p:sldId id="262" r:id="rId19"/>
    <p:sldId id="300" r:id="rId20"/>
    <p:sldId id="278" r:id="rId21"/>
    <p:sldId id="299" r:id="rId22"/>
    <p:sldId id="283" r:id="rId23"/>
    <p:sldId id="284" r:id="rId24"/>
    <p:sldId id="268" r:id="rId25"/>
    <p:sldId id="265" r:id="rId26"/>
    <p:sldId id="266" r:id="rId27"/>
    <p:sldId id="271" r:id="rId28"/>
    <p:sldId id="269" r:id="rId29"/>
    <p:sldId id="270" r:id="rId30"/>
    <p:sldId id="279" r:id="rId31"/>
    <p:sldId id="26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5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305D4-5AD6-40A3-90EA-96E6CA1E0C07}" v="16" dt="2023-02-22T14:44:44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051a06174cea7c7/ERC/flop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0745753888202"/>
          <c:y val="3.3024214322514171E-2"/>
          <c:w val="0.76960521463742648"/>
          <c:h val="0.88243173621844406"/>
        </c:manualLayout>
      </c:layout>
      <c:lineChart>
        <c:grouping val="standard"/>
        <c:varyColors val="0"/>
        <c:ser>
          <c:idx val="1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8870523415977963E-2"/>
                  <c:y val="0.04"/>
                </c:manualLayout>
              </c:layout>
              <c:tx>
                <c:rich>
                  <a:bodyPr/>
                  <a:lstStyle/>
                  <a:p>
                    <a:fld id="{A91B4FFC-C3A4-41C0-AD6A-A52B9D4925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56A-4CA5-8E14-1DE240200C6A}"/>
                </c:ext>
              </c:extLst>
            </c:dLbl>
            <c:dLbl>
              <c:idx val="1"/>
              <c:layout>
                <c:manualLayout>
                  <c:x val="-5.5096418732782419E-2"/>
                  <c:y val="-5.3333333333333253E-2"/>
                </c:manualLayout>
              </c:layout>
              <c:tx>
                <c:rich>
                  <a:bodyPr/>
                  <a:lstStyle/>
                  <a:p>
                    <a:fld id="{3CF5A917-0907-4C37-A4E9-6D0E8726E5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56A-4CA5-8E14-1DE240200C6A}"/>
                </c:ext>
              </c:extLst>
            </c:dLbl>
            <c:dLbl>
              <c:idx val="2"/>
              <c:layout>
                <c:manualLayout>
                  <c:x val="-3.0303030303030304E-2"/>
                  <c:y val="4.4444444444444446E-2"/>
                </c:manualLayout>
              </c:layout>
              <c:tx>
                <c:rich>
                  <a:bodyPr/>
                  <a:lstStyle/>
                  <a:p>
                    <a:fld id="{11867DEE-3E60-451C-8E31-A6E82B9D2F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56A-4CA5-8E14-1DE240200C6A}"/>
                </c:ext>
              </c:extLst>
            </c:dLbl>
            <c:dLbl>
              <c:idx val="3"/>
              <c:layout>
                <c:manualLayout>
                  <c:x val="-6.0606060606060608E-2"/>
                  <c:y val="-4.4444444444444522E-2"/>
                </c:manualLayout>
              </c:layout>
              <c:tx>
                <c:rich>
                  <a:bodyPr/>
                  <a:lstStyle/>
                  <a:p>
                    <a:fld id="{54A68CD9-EFC6-4868-8490-220BD09FAA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56A-4CA5-8E14-1DE240200C6A}"/>
                </c:ext>
              </c:extLst>
            </c:dLbl>
            <c:dLbl>
              <c:idx val="4"/>
              <c:layout>
                <c:manualLayout>
                  <c:x val="-1.6528925619834812E-2"/>
                  <c:y val="1.7777777777777778E-2"/>
                </c:manualLayout>
              </c:layout>
              <c:tx>
                <c:rich>
                  <a:bodyPr/>
                  <a:lstStyle/>
                  <a:p>
                    <a:fld id="{872F6A2F-74C1-4E79-B5CD-CCEDAE49C6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56A-4CA5-8E14-1DE240200C6A}"/>
                </c:ext>
              </c:extLst>
            </c:dLbl>
            <c:dLbl>
              <c:idx val="5"/>
              <c:layout>
                <c:manualLayout>
                  <c:x val="-5.5096418732782371E-3"/>
                  <c:y val="1.7777777777777858E-2"/>
                </c:manualLayout>
              </c:layout>
              <c:tx>
                <c:rich>
                  <a:bodyPr/>
                  <a:lstStyle/>
                  <a:p>
                    <a:fld id="{FC6FB61B-BD5E-465C-A003-F8FB6FD5B0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56A-4CA5-8E14-1DE240200C6A}"/>
                </c:ext>
              </c:extLst>
            </c:dLbl>
            <c:dLbl>
              <c:idx val="6"/>
              <c:layout>
                <c:manualLayout>
                  <c:x val="-1.0100893414627432E-16"/>
                  <c:y val="-1.3333333333333334E-2"/>
                </c:manualLayout>
              </c:layout>
              <c:tx>
                <c:rich>
                  <a:bodyPr/>
                  <a:lstStyle/>
                  <a:p>
                    <a:fld id="{A0D9E45C-E296-4563-8880-C5D4F32DC6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A56A-4CA5-8E14-1DE240200C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A3F1907-DC30-4796-B112-36C561CC48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56A-4CA5-8E14-1DE240200C6A}"/>
                </c:ext>
              </c:extLst>
            </c:dLbl>
            <c:dLbl>
              <c:idx val="8"/>
              <c:layout>
                <c:manualLayout>
                  <c:x val="-9.3849808030194576E-2"/>
                  <c:y val="-3.7777602799650041E-2"/>
                </c:manualLayout>
              </c:layout>
              <c:tx>
                <c:rich>
                  <a:bodyPr/>
                  <a:lstStyle/>
                  <a:p>
                    <a:fld id="{E41C76CB-655B-4F33-A147-10B89F7441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39934057829549"/>
                      <c:h val="8.20444444444444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A56A-4CA5-8E14-1DE240200C6A}"/>
                </c:ext>
              </c:extLst>
            </c:dLbl>
            <c:dLbl>
              <c:idx val="9"/>
              <c:layout>
                <c:manualLayout>
                  <c:x val="-0.14600550964187328"/>
                  <c:y val="-1.3333333333333334E-2"/>
                </c:manualLayout>
              </c:layout>
              <c:tx>
                <c:rich>
                  <a:bodyPr/>
                  <a:lstStyle/>
                  <a:p>
                    <a:fld id="{CD6CB2BC-21BF-48D7-B412-115A19F1EA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A56A-4CA5-8E14-1DE240200C6A}"/>
                </c:ext>
              </c:extLst>
            </c:dLbl>
            <c:dLbl>
              <c:idx val="10"/>
              <c:layout>
                <c:manualLayout>
                  <c:x val="-1.6528925619834812E-2"/>
                  <c:y val="-0.04"/>
                </c:manualLayout>
              </c:layout>
              <c:tx>
                <c:rich>
                  <a:bodyPr/>
                  <a:lstStyle/>
                  <a:p>
                    <a:fld id="{84D7937A-4FED-4F24-87EF-B8B4B76B70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A56A-4CA5-8E14-1DE240200C6A}"/>
                </c:ext>
              </c:extLst>
            </c:dLbl>
            <c:dLbl>
              <c:idx val="11"/>
              <c:layout>
                <c:manualLayout>
                  <c:x val="-5.5096418732782371E-3"/>
                  <c:y val="4.4444444444444444E-3"/>
                </c:manualLayout>
              </c:layout>
              <c:tx>
                <c:rich>
                  <a:bodyPr/>
                  <a:lstStyle/>
                  <a:p>
                    <a:fld id="{FAA1DE1A-CC8F-4BA2-81CE-905AE3BFA4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A56A-4CA5-8E14-1DE240200C6A}"/>
                </c:ext>
              </c:extLst>
            </c:dLbl>
            <c:dLbl>
              <c:idx val="12"/>
              <c:layout>
                <c:manualLayout>
                  <c:x val="-6.3360881542699823E-2"/>
                  <c:y val="-3.5555555555555556E-2"/>
                </c:manualLayout>
              </c:layout>
              <c:tx>
                <c:rich>
                  <a:bodyPr/>
                  <a:lstStyle/>
                  <a:p>
                    <a:fld id="{942B0DFB-503E-49DE-9997-783A2A5D32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A56A-4CA5-8E14-1DE240200C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8A241D75-8CBE-4D2B-BCE9-B77DA684DF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56A-4CA5-8E14-1DE240200C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19050" cap="rnd" cmpd="sng">
                <a:solidFill>
                  <a:schemeClr val="accent1"/>
                </a:solidFill>
                <a:prstDash val="dash"/>
              </a:ln>
              <a:effectLst/>
            </c:spPr>
            <c:trendlineType val="exp"/>
            <c:dispRSqr val="0"/>
            <c:dispEq val="0"/>
          </c:trendline>
          <c:val>
            <c:numRef>
              <c:f>Sheet1!$B$2:$B$15</c:f>
              <c:numCache>
                <c:formatCode>General</c:formatCode>
                <c:ptCount val="14"/>
                <c:pt idx="0">
                  <c:v>2.0999999999999999E-3</c:v>
                </c:pt>
                <c:pt idx="1">
                  <c:v>5.4000000000000003E-3</c:v>
                </c:pt>
                <c:pt idx="2">
                  <c:v>6.1999999999999998E-3</c:v>
                </c:pt>
                <c:pt idx="3">
                  <c:v>9.8000000000000004E-2</c:v>
                </c:pt>
                <c:pt idx="4">
                  <c:v>8.5000000000000006E-2</c:v>
                </c:pt>
                <c:pt idx="5">
                  <c:v>1.7000000000000001E-2</c:v>
                </c:pt>
                <c:pt idx="6">
                  <c:v>0.3</c:v>
                </c:pt>
                <c:pt idx="7">
                  <c:v>0.13</c:v>
                </c:pt>
                <c:pt idx="8">
                  <c:v>79</c:v>
                </c:pt>
                <c:pt idx="9">
                  <c:v>5</c:v>
                </c:pt>
                <c:pt idx="10">
                  <c:v>22</c:v>
                </c:pt>
                <c:pt idx="11">
                  <c:v>7</c:v>
                </c:pt>
                <c:pt idx="12">
                  <c:v>2200</c:v>
                </c:pt>
                <c:pt idx="13">
                  <c:v>700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Sheet1!$C$2:$C$15</c15:sqref>
                        </c15:formulaRef>
                      </c:ext>
                    </c:extLst>
                    <c:numCache>
                      <c:formatCode>m/d/yyyy</c:formatCode>
                      <c:ptCount val="14"/>
                      <c:pt idx="0">
                        <c:v>41093</c:v>
                      </c:pt>
                      <c:pt idx="1">
                        <c:v>41244</c:v>
                      </c:pt>
                      <c:pt idx="2">
                        <c:v>41590</c:v>
                      </c:pt>
                      <c:pt idx="3">
                        <c:v>41886</c:v>
                      </c:pt>
                      <c:pt idx="4">
                        <c:v>41892</c:v>
                      </c:pt>
                      <c:pt idx="5">
                        <c:v>41899</c:v>
                      </c:pt>
                      <c:pt idx="6">
                        <c:v>42346</c:v>
                      </c:pt>
                      <c:pt idx="7">
                        <c:v>42348</c:v>
                      </c:pt>
                      <c:pt idx="8">
                        <c:v>42639</c:v>
                      </c:pt>
                      <c:pt idx="9">
                        <c:v>42650</c:v>
                      </c:pt>
                      <c:pt idx="10">
                        <c:v>42679</c:v>
                      </c:pt>
                      <c:pt idx="11" formatCode="mmm\-yy">
                        <c:v>42917</c:v>
                      </c:pt>
                      <c:pt idx="12">
                        <c:v>43027</c:v>
                      </c:pt>
                      <c:pt idx="13">
                        <c:v>43074</c:v>
                      </c:pt>
                    </c:numCache>
                  </c:numRef>
                </c15:cat>
              </c15:filteredCategoryTitle>
            </c:ext>
            <c:ext xmlns:c15="http://schemas.microsoft.com/office/drawing/2012/chart" uri="{02D57815-91ED-43cb-92C2-25804820EDAC}">
              <c15:datalabelsRange>
                <c15:f>Sheet1!$A$2:$A$15</c15:f>
                <c15:dlblRangeCache>
                  <c:ptCount val="14"/>
                  <c:pt idx="0">
                    <c:v>Dropout</c:v>
                  </c:pt>
                  <c:pt idx="1">
                    <c:v>AlexNet</c:v>
                  </c:pt>
                  <c:pt idx="2">
                    <c:v>ConvNets</c:v>
                  </c:pt>
                  <c:pt idx="3">
                    <c:v>VGG</c:v>
                  </c:pt>
                  <c:pt idx="4">
                    <c:v>Seq2Seq</c:v>
                  </c:pt>
                  <c:pt idx="5">
                    <c:v>GoogleNet</c:v>
                  </c:pt>
                  <c:pt idx="6">
                    <c:v>Deep Speech 2</c:v>
                  </c:pt>
                  <c:pt idx="7">
                    <c:v>ResNets</c:v>
                  </c:pt>
                  <c:pt idx="8">
                    <c:v>NMT</c:v>
                  </c:pt>
                  <c:pt idx="9">
                    <c:v>Xception</c:v>
                  </c:pt>
                  <c:pt idx="10">
                    <c:v>NAS</c:v>
                  </c:pt>
                  <c:pt idx="11">
                    <c:v>TI7 Dota 1v1</c:v>
                  </c:pt>
                  <c:pt idx="12">
                    <c:v>AlphaGoZero</c:v>
                  </c:pt>
                  <c:pt idx="13">
                    <c:v>AlphaZero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A56A-4CA5-8E14-1DE24020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802200"/>
        <c:axId val="615801216"/>
      </c:lineChart>
      <c:catAx>
        <c:axId val="615802200"/>
        <c:scaling>
          <c:orientation val="minMax"/>
          <c:max val="77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nextTo"/>
        <c:crossAx val="615801216"/>
        <c:crosses val="autoZero"/>
        <c:auto val="1"/>
        <c:lblAlgn val="ctr"/>
        <c:lblOffset val="100"/>
        <c:tickLblSkip val="1"/>
        <c:noMultiLvlLbl val="1"/>
      </c:catAx>
      <c:valAx>
        <c:axId val="61580121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0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Petaflops/s-days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0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80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B4D99-A29A-495E-92DA-0826BF9C2F7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EACC9-0122-4AF5-AC1C-FEFB252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5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EACC9-0122-4AF5-AC1C-FEFB252D41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2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8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4000" indent="-144000">
              <a:buFont typeface="Arial" panose="020B0604020202020204" pitchFamily="34" charset="0"/>
              <a:buChar char="•"/>
              <a:defRPr/>
            </a:lvl1pPr>
            <a:lvl2pPr marL="384048" indent="-18288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3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2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E83B44-6159-44D6-9F38-15F6A5DB98D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9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E83B44-6159-44D6-9F38-15F6A5DB98D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9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yTorc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whats_the_difference_between_i3_i5_and_i7_processor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lickr.com/photos/gbpublic/8178512552" TargetMode="Externa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whats_the_difference_between_i3_i5_and_i7_processor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lickr.com/photos/gbpublic/8178512552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play/cinema/2020/08/27/macaulay-culkin-40-anni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gbpublic/817851255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738E-1BA5-48CA-938A-645858977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Torchy: A Tracing JIT Compiler for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9B7CE-1032-42E9-991C-3CF0CAEE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Nuno P. Lopes</a:t>
            </a:r>
          </a:p>
          <a:p>
            <a:r>
              <a:rPr lang="en-US" dirty="0"/>
              <a:t>University of Lisbon (IST-UL) &amp; INESC-ID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3ED97-F05B-4589-88D2-958DF14BB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65668" y="3429000"/>
            <a:ext cx="3617333" cy="896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575942-C71B-2275-A79A-6FDE1F89A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3001" y="207002"/>
            <a:ext cx="2300748" cy="9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0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30B3-885D-4AE8-8BF4-DAFC97E0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Torchy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0A294-FA31-4CB3-B6FB-DE986A791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" r="30"/>
          <a:stretch/>
        </p:blipFill>
        <p:spPr>
          <a:xfrm>
            <a:off x="2807109" y="2063947"/>
            <a:ext cx="6577781" cy="40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1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52F2-0E6D-4725-9FBF-0EFAD6D7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Intercepting PyTorch function calls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76E9B-CC30-4635-A9ED-5190D1C25BF2}"/>
              </a:ext>
            </a:extLst>
          </p:cNvPr>
          <p:cNvSpPr txBox="1"/>
          <p:nvPr/>
        </p:nvSpPr>
        <p:spPr>
          <a:xfrm>
            <a:off x="318988" y="2662387"/>
            <a:ext cx="29602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Dispatch:</a:t>
            </a:r>
          </a:p>
          <a:p>
            <a:r>
              <a:rPr lang="en-US" dirty="0"/>
              <a:t>Operation = </a:t>
            </a:r>
            <a:r>
              <a:rPr lang="en-US" dirty="0" err="1"/>
              <a:t>Add.Tensor</a:t>
            </a:r>
            <a:endParaRPr lang="en-US" dirty="0"/>
          </a:p>
          <a:p>
            <a:r>
              <a:rPr lang="en-US" dirty="0"/>
              <a:t>Op0 = Tensor, CPU, Float</a:t>
            </a:r>
          </a:p>
          <a:p>
            <a:r>
              <a:rPr lang="en-US" dirty="0"/>
              <a:t>Op1 = Tensor, CPU, Float</a:t>
            </a:r>
          </a:p>
          <a:p>
            <a:endParaRPr lang="en-US" dirty="0"/>
          </a:p>
          <a:p>
            <a:r>
              <a:rPr lang="en-US" u="sng" dirty="0"/>
              <a:t>Global dispatcher state:</a:t>
            </a:r>
            <a:endParaRPr lang="en-US" dirty="0"/>
          </a:p>
          <a:p>
            <a:r>
              <a:rPr lang="en-US" dirty="0"/>
              <a:t>Default device = CPU</a:t>
            </a:r>
          </a:p>
          <a:p>
            <a:r>
              <a:rPr lang="en-US" dirty="0"/>
              <a:t>Default type = Float</a:t>
            </a:r>
          </a:p>
          <a:p>
            <a:r>
              <a:rPr lang="en-US" b="1" dirty="0"/>
              <a:t>Include dispatch key = Torchy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66D9BE-EA12-440D-9963-F34E196A3375}"/>
              </a:ext>
            </a:extLst>
          </p:cNvPr>
          <p:cNvCxnSpPr>
            <a:cxnSpLocks/>
          </p:cNvCxnSpPr>
          <p:nvPr/>
        </p:nvCxnSpPr>
        <p:spPr>
          <a:xfrm>
            <a:off x="2792560" y="2831978"/>
            <a:ext cx="6725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D005FD-9C56-4632-848C-0074A555AB90}"/>
              </a:ext>
            </a:extLst>
          </p:cNvPr>
          <p:cNvSpPr txBox="1"/>
          <p:nvPr/>
        </p:nvSpPr>
        <p:spPr>
          <a:xfrm>
            <a:off x="4112580" y="2077151"/>
            <a:ext cx="207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Waterfall dispatcher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4F524-0740-4E4F-ABC7-D257EBC3AA1F}"/>
              </a:ext>
            </a:extLst>
          </p:cNvPr>
          <p:cNvSpPr txBox="1"/>
          <p:nvPr/>
        </p:nvSpPr>
        <p:spPr>
          <a:xfrm>
            <a:off x="4130838" y="256710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VMap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F03EF-D979-40D5-BFEF-B9E94D81F809}"/>
              </a:ext>
            </a:extLst>
          </p:cNvPr>
          <p:cNvSpPr txBox="1"/>
          <p:nvPr/>
        </p:nvSpPr>
        <p:spPr>
          <a:xfrm>
            <a:off x="4936134" y="3625501"/>
            <a:ext cx="76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18904-B46C-45E1-BD36-CA31B31558F7}"/>
              </a:ext>
            </a:extLst>
          </p:cNvPr>
          <p:cNvSpPr txBox="1"/>
          <p:nvPr/>
        </p:nvSpPr>
        <p:spPr>
          <a:xfrm>
            <a:off x="4724545" y="3262552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Autocast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4DF24-96EA-4069-9C59-E49B40789B8D}"/>
              </a:ext>
            </a:extLst>
          </p:cNvPr>
          <p:cNvSpPr txBox="1"/>
          <p:nvPr/>
        </p:nvSpPr>
        <p:spPr>
          <a:xfrm>
            <a:off x="4401969" y="2930050"/>
            <a:ext cx="94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Batched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2F35D-4BEC-4667-B6AA-F1BF1E3EDAC2}"/>
              </a:ext>
            </a:extLst>
          </p:cNvPr>
          <p:cNvSpPr txBox="1"/>
          <p:nvPr/>
        </p:nvSpPr>
        <p:spPr>
          <a:xfrm>
            <a:off x="5204772" y="3997198"/>
            <a:ext cx="105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Autograd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C0ECE-B4A4-45AA-ACA3-8419A1C16C1A}"/>
              </a:ext>
            </a:extLst>
          </p:cNvPr>
          <p:cNvSpPr txBox="1"/>
          <p:nvPr/>
        </p:nvSpPr>
        <p:spPr>
          <a:xfrm>
            <a:off x="5467919" y="4401595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Backend Select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0C54A-CDD0-4C46-9CF5-75F6C628D01A}"/>
              </a:ext>
            </a:extLst>
          </p:cNvPr>
          <p:cNvSpPr txBox="1"/>
          <p:nvPr/>
        </p:nvSpPr>
        <p:spPr>
          <a:xfrm>
            <a:off x="5745668" y="4761307"/>
            <a:ext cx="253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Devices (CPU, CUDA,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F9030D5C-6536-4CDC-BD74-C6261241FB7E}"/>
              </a:ext>
            </a:extLst>
          </p:cNvPr>
          <p:cNvSpPr/>
          <p:nvPr/>
        </p:nvSpPr>
        <p:spPr>
          <a:xfrm rot="5400000">
            <a:off x="4235955" y="2954176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4492DA6F-F18E-4645-B125-E856F16D85A4}"/>
              </a:ext>
            </a:extLst>
          </p:cNvPr>
          <p:cNvSpPr/>
          <p:nvPr/>
        </p:nvSpPr>
        <p:spPr>
          <a:xfrm rot="5400000">
            <a:off x="4522435" y="3305825"/>
            <a:ext cx="245382" cy="158837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DAA3DAE2-AD5A-4D62-A2B7-CAAAD9741A4B}"/>
              </a:ext>
            </a:extLst>
          </p:cNvPr>
          <p:cNvSpPr/>
          <p:nvPr/>
        </p:nvSpPr>
        <p:spPr>
          <a:xfrm rot="5400000">
            <a:off x="4783120" y="3660751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390FED10-584D-446A-97C8-991BBF0A4807}"/>
              </a:ext>
            </a:extLst>
          </p:cNvPr>
          <p:cNvSpPr/>
          <p:nvPr/>
        </p:nvSpPr>
        <p:spPr>
          <a:xfrm rot="5400000">
            <a:off x="5029789" y="4011670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AE3C14E8-A301-4268-8C62-A4D98F536A64}"/>
              </a:ext>
            </a:extLst>
          </p:cNvPr>
          <p:cNvSpPr/>
          <p:nvPr/>
        </p:nvSpPr>
        <p:spPr>
          <a:xfrm rot="5400000">
            <a:off x="5269820" y="4407431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892BABA5-51E7-417E-8481-FE12216019C8}"/>
              </a:ext>
            </a:extLst>
          </p:cNvPr>
          <p:cNvSpPr/>
          <p:nvPr/>
        </p:nvSpPr>
        <p:spPr>
          <a:xfrm rot="5400000">
            <a:off x="5575382" y="4779128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DA8987E-8D58-4215-95EE-8830A8397FB4}"/>
              </a:ext>
            </a:extLst>
          </p:cNvPr>
          <p:cNvSpPr/>
          <p:nvPr/>
        </p:nvSpPr>
        <p:spPr>
          <a:xfrm>
            <a:off x="3994480" y="2567100"/>
            <a:ext cx="4363457" cy="2593001"/>
          </a:xfrm>
          <a:prstGeom prst="roundRect">
            <a:avLst>
              <a:gd name="adj" fmla="val 97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874BF16-2679-4DDA-ABB7-905674BA8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06" y="1911958"/>
            <a:ext cx="1999589" cy="369331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5A14F-9D9A-41B0-BB60-1FB77F8C991E}"/>
              </a:ext>
            </a:extLst>
          </p:cNvPr>
          <p:cNvSpPr txBox="1"/>
          <p:nvPr/>
        </p:nvSpPr>
        <p:spPr>
          <a:xfrm>
            <a:off x="6096000" y="3637038"/>
            <a:ext cx="80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Torchy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5E3AB5-68EA-4C2C-A4F9-EE34881C8F30}"/>
              </a:ext>
            </a:extLst>
          </p:cNvPr>
          <p:cNvSpPr txBox="1"/>
          <p:nvPr/>
        </p:nvSpPr>
        <p:spPr>
          <a:xfrm>
            <a:off x="398706" y="5540576"/>
            <a:ext cx="167545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import torchy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torchy.enable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28" name="Arrow: Bent-Up 27">
            <a:extLst>
              <a:ext uri="{FF2B5EF4-FFF2-40B4-BE49-F238E27FC236}">
                <a16:creationId xmlns:a16="http://schemas.microsoft.com/office/drawing/2014/main" id="{2EA3A323-EA01-48B8-AD4C-2883B5D15B7E}"/>
              </a:ext>
            </a:extLst>
          </p:cNvPr>
          <p:cNvSpPr/>
          <p:nvPr/>
        </p:nvSpPr>
        <p:spPr>
          <a:xfrm rot="5400000" flipV="1">
            <a:off x="6295179" y="4036944"/>
            <a:ext cx="245382" cy="161160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2D6704-DCE7-4369-9FD9-17BEF1346C1A}"/>
              </a:ext>
            </a:extLst>
          </p:cNvPr>
          <p:cNvCxnSpPr>
            <a:cxnSpLocks/>
          </p:cNvCxnSpPr>
          <p:nvPr/>
        </p:nvCxnSpPr>
        <p:spPr>
          <a:xfrm>
            <a:off x="5731231" y="3829354"/>
            <a:ext cx="355904" cy="0"/>
          </a:xfrm>
          <a:prstGeom prst="straightConnector1">
            <a:avLst/>
          </a:prstGeom>
          <a:ln w="38100">
            <a:solidFill>
              <a:srgbClr val="A75F0A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805E0C0-1DBF-4671-8FE8-B96959AEB925}"/>
              </a:ext>
            </a:extLst>
          </p:cNvPr>
          <p:cNvSpPr txBox="1"/>
          <p:nvPr/>
        </p:nvSpPr>
        <p:spPr>
          <a:xfrm>
            <a:off x="6547025" y="4736943"/>
            <a:ext cx="1496527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Trace</a:t>
            </a:r>
            <a:endParaRPr lang="en-US" dirty="0"/>
          </a:p>
          <a:p>
            <a:r>
              <a:rPr lang="en-US" dirty="0"/>
              <a:t>z = add(x, 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19CC8E-EBAE-4A5C-9FA8-75F80595F119}"/>
              </a:ext>
            </a:extLst>
          </p:cNvPr>
          <p:cNvCxnSpPr>
            <a:cxnSpLocks/>
          </p:cNvCxnSpPr>
          <p:nvPr/>
        </p:nvCxnSpPr>
        <p:spPr>
          <a:xfrm>
            <a:off x="6790448" y="4041435"/>
            <a:ext cx="525205" cy="53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5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6" grpId="0"/>
      <p:bldP spid="13" grpId="0" animBg="1"/>
      <p:bldP spid="28" grpId="0" animBg="1"/>
      <p:bldP spid="27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0284-96B1-4A9F-B487-EB4409F3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C904-D0EE-4D24-856C-08FA512B0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5957" y="2086406"/>
            <a:ext cx="3250545" cy="4023360"/>
          </a:xfrm>
        </p:spPr>
        <p:txBody>
          <a:bodyPr/>
          <a:lstStyle/>
          <a:p>
            <a:r>
              <a:rPr lang="en-US" dirty="0"/>
              <a:t>Code with 8, 16, 32 elementwise operations</a:t>
            </a:r>
          </a:p>
          <a:p>
            <a:r>
              <a:rPr lang="en-US" dirty="0"/>
              <a:t>Square matrices, n=100, 1k, 10k</a:t>
            </a:r>
          </a:p>
          <a:p>
            <a:r>
              <a:rPr lang="en-US" dirty="0"/>
              <a:t>Straight-line code &amp; with control-flow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72BF3B0-CB97-3DB4-787A-9D14C6084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8"/>
          <a:stretch/>
        </p:blipFill>
        <p:spPr>
          <a:xfrm>
            <a:off x="160164" y="2086406"/>
            <a:ext cx="821045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89EF-F6E0-4C2D-90EE-A91B3555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with Standard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C4684-427D-40AC-9F8A-966289B5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indent="-144000">
              <a:buFont typeface="Arial" panose="020B0604020202020204" pitchFamily="34" charset="0"/>
              <a:buChar char="•"/>
            </a:pPr>
            <a:r>
              <a:rPr lang="en-US" dirty="0"/>
              <a:t>Run 1,000 inference queries over:</a:t>
            </a:r>
          </a:p>
          <a:p>
            <a:pPr marL="580608" lvl="1" indent="-144000">
              <a:buFont typeface="Arial" panose="020B0604020202020204" pitchFamily="34" charset="0"/>
              <a:buChar char="•"/>
            </a:pPr>
            <a:r>
              <a:rPr lang="en-US" dirty="0" err="1"/>
              <a:t>TorchVision</a:t>
            </a:r>
            <a:r>
              <a:rPr lang="en-US" dirty="0"/>
              <a:t>: ResNet-18, </a:t>
            </a:r>
            <a:r>
              <a:rPr lang="en-US" dirty="0" err="1"/>
              <a:t>ResNeXt</a:t>
            </a:r>
            <a:r>
              <a:rPr lang="en-US" dirty="0"/>
              <a:t>, </a:t>
            </a:r>
            <a:r>
              <a:rPr lang="en-US" dirty="0" err="1"/>
              <a:t>MobileNet</a:t>
            </a:r>
            <a:r>
              <a:rPr lang="en-US" dirty="0"/>
              <a:t> v3 Large</a:t>
            </a:r>
          </a:p>
          <a:p>
            <a:pPr marL="580608" lvl="1" indent="-144000">
              <a:buFont typeface="Arial" panose="020B0604020202020204" pitchFamily="34" charset="0"/>
              <a:buChar char="•"/>
            </a:pPr>
            <a:r>
              <a:rPr lang="en-US" dirty="0" err="1"/>
              <a:t>Hungging</a:t>
            </a:r>
            <a:r>
              <a:rPr lang="en-US" dirty="0"/>
              <a:t> Face: Bert Base/Large, GPT-2, </a:t>
            </a:r>
            <a:r>
              <a:rPr lang="en-US" dirty="0" err="1"/>
              <a:t>RoBERTa</a:t>
            </a:r>
            <a:r>
              <a:rPr lang="en-US" dirty="0"/>
              <a:t> Large</a:t>
            </a:r>
          </a:p>
          <a:p>
            <a:pPr marL="580608" lvl="1" indent="-144000">
              <a:buFont typeface="Arial" panose="020B0604020202020204" pitchFamily="34" charset="0"/>
              <a:buChar char="•"/>
            </a:pPr>
            <a:endParaRPr lang="en-US" dirty="0"/>
          </a:p>
          <a:p>
            <a:pPr marL="288000" indent="-144000">
              <a:buFont typeface="Arial" panose="020B0604020202020204" pitchFamily="34" charset="0"/>
              <a:buChar char="•"/>
            </a:pPr>
            <a:r>
              <a:rPr lang="en-US" dirty="0"/>
              <a:t>PyTorch 1.9+</a:t>
            </a:r>
          </a:p>
          <a:p>
            <a:pPr marL="288000" indent="-144000">
              <a:buFont typeface="Arial" panose="020B0604020202020204" pitchFamily="34" charset="0"/>
              <a:buChar char="•"/>
            </a:pPr>
            <a:r>
              <a:rPr lang="en-US" dirty="0"/>
              <a:t>12 CPU cores</a:t>
            </a:r>
          </a:p>
        </p:txBody>
      </p:sp>
    </p:spTree>
    <p:extLst>
      <p:ext uri="{BB962C8B-B14F-4D97-AF65-F5344CB8AC3E}">
        <p14:creationId xmlns:p14="http://schemas.microsoft.com/office/powerpoint/2010/main" val="234890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38C4-BE3F-4E41-846A-347AC5B6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 from the compiler’s perspective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ACB68-A40C-4EFC-A0F6-3918DB08E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1" r="83073" b="6388"/>
          <a:stretch/>
        </p:blipFill>
        <p:spPr>
          <a:xfrm>
            <a:off x="2223102" y="1821586"/>
            <a:ext cx="1323975" cy="4506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C98124-487C-449B-B7F0-7EDF930AC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2" t="11528" r="65017"/>
          <a:stretch/>
        </p:blipFill>
        <p:spPr>
          <a:xfrm>
            <a:off x="6924676" y="1913181"/>
            <a:ext cx="2552700" cy="4158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2A0536-DFE6-44D7-98D8-D38D46740CDF}"/>
              </a:ext>
            </a:extLst>
          </p:cNvPr>
          <p:cNvSpPr txBox="1"/>
          <p:nvPr/>
        </p:nvSpPr>
        <p:spPr>
          <a:xfrm>
            <a:off x="171450" y="1913181"/>
            <a:ext cx="20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initialization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15377-1157-4E5E-9D42-D50D2818880A}"/>
              </a:ext>
            </a:extLst>
          </p:cNvPr>
          <p:cNvSpPr txBox="1"/>
          <p:nvPr/>
        </p:nvSpPr>
        <p:spPr>
          <a:xfrm>
            <a:off x="10137340" y="1997060"/>
            <a:ext cx="92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8597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68D4DD-13A6-48D5-A2A0-548D85B4906F}"/>
              </a:ext>
            </a:extLst>
          </p:cNvPr>
          <p:cNvSpPr/>
          <p:nvPr/>
        </p:nvSpPr>
        <p:spPr>
          <a:xfrm>
            <a:off x="786063" y="689811"/>
            <a:ext cx="10804358" cy="182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DDFBA-3E58-45FB-AA9F-7B242036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A8BF9-EBCF-4FA9-8140-9210458BD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7" t="12361" r="8333"/>
          <a:stretch/>
        </p:blipFill>
        <p:spPr>
          <a:xfrm>
            <a:off x="2768566" y="195106"/>
            <a:ext cx="9039225" cy="6093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2D824D-C586-49C2-B215-14636E9D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4" y="0"/>
            <a:ext cx="2627421" cy="3824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ABF163-DEE2-499B-BE85-F63E5B8D6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89" y="3927566"/>
            <a:ext cx="4532718" cy="2400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24E9DF-9039-4F18-855E-D992F068F390}"/>
              </a:ext>
            </a:extLst>
          </p:cNvPr>
          <p:cNvSpPr txBox="1"/>
          <p:nvPr/>
        </p:nvSpPr>
        <p:spPr>
          <a:xfrm>
            <a:off x="8975558" y="160020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Embedding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08F1B-532F-4845-8038-CC072686F813}"/>
              </a:ext>
            </a:extLst>
          </p:cNvPr>
          <p:cNvSpPr txBox="1"/>
          <p:nvPr/>
        </p:nvSpPr>
        <p:spPr>
          <a:xfrm>
            <a:off x="8791661" y="3277433"/>
            <a:ext cx="161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Attention Head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FB01A9-2B55-4F60-9EA4-608D3A05A0CA}"/>
              </a:ext>
            </a:extLst>
          </p:cNvPr>
          <p:cNvSpPr txBox="1"/>
          <p:nvPr/>
        </p:nvSpPr>
        <p:spPr>
          <a:xfrm>
            <a:off x="8975558" y="4981286"/>
            <a:ext cx="15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Normalization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0CE37C-868D-4CF8-824A-1C0DB5736E4E}"/>
              </a:ext>
            </a:extLst>
          </p:cNvPr>
          <p:cNvSpPr txBox="1"/>
          <p:nvPr/>
        </p:nvSpPr>
        <p:spPr>
          <a:xfrm>
            <a:off x="8975558" y="5939181"/>
            <a:ext cx="147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Feed Forward</a:t>
            </a:r>
          </a:p>
        </p:txBody>
      </p:sp>
    </p:spTree>
    <p:extLst>
      <p:ext uri="{BB962C8B-B14F-4D97-AF65-F5344CB8AC3E}">
        <p14:creationId xmlns:p14="http://schemas.microsoft.com/office/powerpoint/2010/main" val="1508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68D4DD-13A6-48D5-A2A0-548D85B4906F}"/>
              </a:ext>
            </a:extLst>
          </p:cNvPr>
          <p:cNvSpPr/>
          <p:nvPr/>
        </p:nvSpPr>
        <p:spPr>
          <a:xfrm>
            <a:off x="786063" y="689811"/>
            <a:ext cx="10804358" cy="182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DDFBA-3E58-45FB-AA9F-7B242036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F0455-D81D-42CE-A310-B531B6C56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37" r="8333"/>
          <a:stretch/>
        </p:blipFill>
        <p:spPr>
          <a:xfrm>
            <a:off x="1036320" y="417094"/>
            <a:ext cx="10058400" cy="5847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D44DE8-7886-4A51-82A7-1F3E04008355}"/>
              </a:ext>
            </a:extLst>
          </p:cNvPr>
          <p:cNvSpPr txBox="1"/>
          <p:nvPr/>
        </p:nvSpPr>
        <p:spPr>
          <a:xfrm>
            <a:off x="9641306" y="5798857"/>
            <a:ext cx="144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Output result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E93E3-8090-4740-996A-1C7E10A225BD}"/>
              </a:ext>
            </a:extLst>
          </p:cNvPr>
          <p:cNvSpPr txBox="1"/>
          <p:nvPr/>
        </p:nvSpPr>
        <p:spPr>
          <a:xfrm>
            <a:off x="8309811" y="689811"/>
            <a:ext cx="15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Normalization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76F86-057A-444D-8267-83C3330628F2}"/>
              </a:ext>
            </a:extLst>
          </p:cNvPr>
          <p:cNvSpPr txBox="1"/>
          <p:nvPr/>
        </p:nvSpPr>
        <p:spPr>
          <a:xfrm>
            <a:off x="8309811" y="1617940"/>
            <a:ext cx="138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Feedforward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ADA910-E8B8-490B-9626-7BEACB5E8AE3}"/>
              </a:ext>
            </a:extLst>
          </p:cNvPr>
          <p:cNvSpPr txBox="1"/>
          <p:nvPr/>
        </p:nvSpPr>
        <p:spPr>
          <a:xfrm>
            <a:off x="5981928" y="2641080"/>
            <a:ext cx="10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5113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C5879-5437-4271-AEA7-4669AA48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04DFE-6B3F-4ED0-9971-CA76B7A34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"/>
          <a:stretch/>
        </p:blipFill>
        <p:spPr>
          <a:xfrm>
            <a:off x="2255738" y="2231923"/>
            <a:ext cx="7680524" cy="38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82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EF9-E954-4308-AED0-89D760FC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Torchy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5D268-799E-4702-A7B5-47C282148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0000"/>
            <a:r>
              <a:rPr lang="en-US" dirty="0"/>
              <a:t>Acceleration for dynamic PyTorch programs through JIT compilation</a:t>
            </a:r>
          </a:p>
          <a:p>
            <a:pPr indent="-180000"/>
            <a:r>
              <a:rPr lang="en-US" dirty="0"/>
              <a:t>Converts programs into small-</a:t>
            </a:r>
            <a:r>
              <a:rPr lang="en-US" dirty="0" err="1"/>
              <a:t>ish</a:t>
            </a:r>
            <a:r>
              <a:rPr lang="en-US" dirty="0"/>
              <a:t> straight-line programs (traces)</a:t>
            </a:r>
          </a:p>
          <a:p>
            <a:pPr indent="-180000"/>
            <a:r>
              <a:rPr lang="en-US" dirty="0"/>
              <a:t>Optimizes and runs each trace with the best backend</a:t>
            </a:r>
          </a:p>
          <a:p>
            <a:pPr indent="-180000"/>
            <a:r>
              <a:rPr lang="en-US" dirty="0"/>
              <a:t>Zero code changes! Just run ‘pip install’</a:t>
            </a:r>
          </a:p>
        </p:txBody>
      </p:sp>
    </p:spTree>
    <p:extLst>
      <p:ext uri="{BB962C8B-B14F-4D97-AF65-F5344CB8AC3E}">
        <p14:creationId xmlns:p14="http://schemas.microsoft.com/office/powerpoint/2010/main" val="16535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3718-653D-41CC-ACBB-2484F262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sizes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C8AA8-1E37-404C-9E90-A5543103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25" y="2199511"/>
            <a:ext cx="5492671" cy="3242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35BD7-0C66-4720-9614-495E38E37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56" y="2156379"/>
            <a:ext cx="5492671" cy="3230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BA26F-ACDD-4620-8E2A-26A39783A946}"/>
              </a:ext>
            </a:extLst>
          </p:cNvPr>
          <p:cNvSpPr txBox="1"/>
          <p:nvPr/>
        </p:nvSpPr>
        <p:spPr>
          <a:xfrm>
            <a:off x="2090259" y="5657280"/>
            <a:ext cx="25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shape inference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01F70-B1A0-41E6-9722-8F535B996349}"/>
              </a:ext>
            </a:extLst>
          </p:cNvPr>
          <p:cNvSpPr txBox="1"/>
          <p:nvPr/>
        </p:nvSpPr>
        <p:spPr>
          <a:xfrm>
            <a:off x="8020500" y="5657280"/>
            <a:ext cx="29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shape inference (partial)</a:t>
            </a:r>
          </a:p>
        </p:txBody>
      </p:sp>
    </p:spTree>
    <p:extLst>
      <p:ext uri="{BB962C8B-B14F-4D97-AF65-F5344CB8AC3E}">
        <p14:creationId xmlns:p14="http://schemas.microsoft.com/office/powerpoint/2010/main" val="2357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AF69-55F7-40CD-898E-6F21E78C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demand for ML is exploding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2DF62-699A-41F3-AC7F-AE572B785041}"/>
              </a:ext>
            </a:extLst>
          </p:cNvPr>
          <p:cNvSpPr txBox="1"/>
          <p:nvPr/>
        </p:nvSpPr>
        <p:spPr>
          <a:xfrm>
            <a:off x="2359740" y="5948417"/>
            <a:ext cx="667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2012                2013               2014                 2015                  2016               2017                2018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BDE7D-4C21-46EB-AB3A-1695DC084D45}"/>
              </a:ext>
            </a:extLst>
          </p:cNvPr>
          <p:cNvSpPr txBox="1"/>
          <p:nvPr/>
        </p:nvSpPr>
        <p:spPr>
          <a:xfrm>
            <a:off x="9252335" y="3034661"/>
            <a:ext cx="2835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FLOPS doubling</a:t>
            </a:r>
          </a:p>
          <a:p>
            <a:r>
              <a:rPr lang="en-US" sz="2800" dirty="0">
                <a:solidFill>
                  <a:srgbClr val="0070C0"/>
                </a:solidFill>
              </a:rPr>
              <a:t>every 3.4 months!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3423D35-EE95-47B3-9D49-538D180A7D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978349"/>
              </p:ext>
            </p:extLst>
          </p:nvPr>
        </p:nvGraphicFramePr>
        <p:xfrm>
          <a:off x="1637684" y="2143127"/>
          <a:ext cx="7732458" cy="405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1147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8969-5B09-489E-83CB-9906525F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JIT compilers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6BA97-96A6-4CC8-B14C-56EAC59D2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buFont typeface="Arial" panose="020B0604020202020204" pitchFamily="34" charset="0"/>
              <a:buChar char="•"/>
            </a:pPr>
            <a:r>
              <a:rPr lang="en-US" dirty="0"/>
              <a:t>A tremendous success for JavaScript in the past decade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en-US" dirty="0"/>
              <a:t>Peek into the future as execution is delayed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en-US" dirty="0"/>
              <a:t>Detect which tensors are temporaries to help optimization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endParaRPr lang="en-US" dirty="0"/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en-US" dirty="0"/>
              <a:t>Traces can be optimized before execution, or in background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en-US" dirty="0"/>
              <a:t>Traces repeat; optimization cost amortized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endParaRPr lang="en-US" dirty="0"/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en-US" dirty="0"/>
              <a:t>Work with any codebase unmodified!</a:t>
            </a:r>
          </a:p>
        </p:txBody>
      </p:sp>
    </p:spTree>
    <p:extLst>
      <p:ext uri="{BB962C8B-B14F-4D97-AF65-F5344CB8AC3E}">
        <p14:creationId xmlns:p14="http://schemas.microsoft.com/office/powerpoint/2010/main" val="5408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D15A-518A-484D-A116-9F76DDED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Flush Reasons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2A547-A77D-4644-9811-D6C883534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" t="-1" b="740"/>
          <a:stretch/>
        </p:blipFill>
        <p:spPr>
          <a:xfrm>
            <a:off x="417440" y="2053398"/>
            <a:ext cx="4979505" cy="3259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4C806-DB06-4326-B4F3-4121E811E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50"/>
          <a:stretch/>
        </p:blipFill>
        <p:spPr>
          <a:xfrm>
            <a:off x="6003901" y="2089333"/>
            <a:ext cx="5770659" cy="3031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A3CE1-08AC-4734-811C-E4948231DBCA}"/>
              </a:ext>
            </a:extLst>
          </p:cNvPr>
          <p:cNvSpPr txBox="1"/>
          <p:nvPr/>
        </p:nvSpPr>
        <p:spPr>
          <a:xfrm>
            <a:off x="1652938" y="5628775"/>
            <a:ext cx="25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shape inference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3C425-3590-4FEC-91F7-3C35E9750F67}"/>
              </a:ext>
            </a:extLst>
          </p:cNvPr>
          <p:cNvSpPr txBox="1"/>
          <p:nvPr/>
        </p:nvSpPr>
        <p:spPr>
          <a:xfrm>
            <a:off x="6957441" y="5628775"/>
            <a:ext cx="29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shape inference (partial)</a:t>
            </a:r>
          </a:p>
        </p:txBody>
      </p:sp>
    </p:spTree>
    <p:extLst>
      <p:ext uri="{BB962C8B-B14F-4D97-AF65-F5344CB8AC3E}">
        <p14:creationId xmlns:p14="http://schemas.microsoft.com/office/powerpoint/2010/main" val="28336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8A22-6867-4575-9B5A-4589C6F1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traces?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1C5027B-09EC-4FCA-A02F-5DA6C4409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55001"/>
              </p:ext>
            </p:extLst>
          </p:nvPr>
        </p:nvGraphicFramePr>
        <p:xfrm>
          <a:off x="2721568" y="2319736"/>
          <a:ext cx="6748863" cy="322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621">
                  <a:extLst>
                    <a:ext uri="{9D8B030D-6E8A-4147-A177-3AD203B41FA5}">
                      <a16:colId xmlns:a16="http://schemas.microsoft.com/office/drawing/2014/main" val="84474006"/>
                    </a:ext>
                  </a:extLst>
                </a:gridCol>
                <a:gridCol w="2249621">
                  <a:extLst>
                    <a:ext uri="{9D8B030D-6E8A-4147-A177-3AD203B41FA5}">
                      <a16:colId xmlns:a16="http://schemas.microsoft.com/office/drawing/2014/main" val="146222355"/>
                    </a:ext>
                  </a:extLst>
                </a:gridCol>
                <a:gridCol w="2249621">
                  <a:extLst>
                    <a:ext uri="{9D8B030D-6E8A-4147-A177-3AD203B41FA5}">
                      <a16:colId xmlns:a16="http://schemas.microsoft.com/office/drawing/2014/main" val="3314612491"/>
                    </a:ext>
                  </a:extLst>
                </a:gridCol>
              </a:tblGrid>
              <a:tr h="369414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Unique Traces wo/ inference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 Shape Inference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1071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r>
                        <a:rPr lang="en-US" dirty="0"/>
                        <a:t>BERT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32843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r>
                        <a:rPr lang="en-US" dirty="0"/>
                        <a:t>BERT 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50640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r>
                        <a:rPr lang="en-US" dirty="0" err="1"/>
                        <a:t>RoBERTa</a:t>
                      </a:r>
                      <a:r>
                        <a:rPr lang="en-US" dirty="0"/>
                        <a:t> 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78077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r>
                        <a:rPr lang="en-US" dirty="0"/>
                        <a:t>GPT-2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52899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r>
                        <a:rPr lang="en-US" dirty="0"/>
                        <a:t>ResNet-18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38780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r>
                        <a:rPr lang="en-US" dirty="0" err="1"/>
                        <a:t>ResNeXt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603939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MobileNet</a:t>
                      </a:r>
                      <a:r>
                        <a:rPr lang="en-US" dirty="0"/>
                        <a:t> v3 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00044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4012BA5-A90E-46CF-9EB9-7FB3386661F1}"/>
              </a:ext>
            </a:extLst>
          </p:cNvPr>
          <p:cNvSpPr/>
          <p:nvPr/>
        </p:nvSpPr>
        <p:spPr>
          <a:xfrm>
            <a:off x="7226710" y="2212258"/>
            <a:ext cx="2782529" cy="3716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7271-BC32-4DF6-A76E-DF2021B0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ResNet</a:t>
            </a:r>
            <a:r>
              <a:rPr lang="en-US" dirty="0"/>
              <a:t> trace explosion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7D142-0FF4-4CD4-A69B-CE748B308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4" y="2412265"/>
            <a:ext cx="11594431" cy="27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97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52F2-0E6D-4725-9FBF-0EFAD6D7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of a PyTorch function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76E9B-CC30-4635-A9ED-5190D1C25BF2}"/>
              </a:ext>
            </a:extLst>
          </p:cNvPr>
          <p:cNvSpPr txBox="1"/>
          <p:nvPr/>
        </p:nvSpPr>
        <p:spPr>
          <a:xfrm>
            <a:off x="318988" y="2662387"/>
            <a:ext cx="281256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Dispatch:</a:t>
            </a:r>
          </a:p>
          <a:p>
            <a:r>
              <a:rPr lang="en-US" dirty="0"/>
              <a:t>Operation = </a:t>
            </a:r>
            <a:r>
              <a:rPr lang="en-US" dirty="0" err="1"/>
              <a:t>Add.Tensor</a:t>
            </a:r>
            <a:endParaRPr lang="en-US" dirty="0"/>
          </a:p>
          <a:p>
            <a:r>
              <a:rPr lang="en-US" dirty="0"/>
              <a:t>Op0 = Tensor, CPU, Float</a:t>
            </a:r>
          </a:p>
          <a:p>
            <a:r>
              <a:rPr lang="en-US" dirty="0"/>
              <a:t>Op1 = Tensor, CPU, Float</a:t>
            </a:r>
          </a:p>
          <a:p>
            <a:endParaRPr lang="en-US" dirty="0"/>
          </a:p>
          <a:p>
            <a:r>
              <a:rPr lang="en-US" u="sng" dirty="0"/>
              <a:t>Global dispatcher state:</a:t>
            </a:r>
            <a:endParaRPr lang="en-US" dirty="0"/>
          </a:p>
          <a:p>
            <a:r>
              <a:rPr lang="en-US" dirty="0"/>
              <a:t>Default device = CPU</a:t>
            </a:r>
          </a:p>
          <a:p>
            <a:r>
              <a:rPr lang="en-US" dirty="0"/>
              <a:t>Default type = Float</a:t>
            </a:r>
          </a:p>
          <a:p>
            <a:r>
              <a:rPr lang="en-US" dirty="0"/>
              <a:t>Include dispatch key = None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66D9BE-EA12-440D-9963-F34E196A3375}"/>
              </a:ext>
            </a:extLst>
          </p:cNvPr>
          <p:cNvCxnSpPr>
            <a:cxnSpLocks/>
          </p:cNvCxnSpPr>
          <p:nvPr/>
        </p:nvCxnSpPr>
        <p:spPr>
          <a:xfrm>
            <a:off x="2792560" y="2831978"/>
            <a:ext cx="6725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D005FD-9C56-4632-848C-0074A555AB90}"/>
              </a:ext>
            </a:extLst>
          </p:cNvPr>
          <p:cNvSpPr txBox="1"/>
          <p:nvPr/>
        </p:nvSpPr>
        <p:spPr>
          <a:xfrm>
            <a:off x="4112580" y="2077151"/>
            <a:ext cx="207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Waterfall dispatcher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4F524-0740-4E4F-ABC7-D257EBC3AA1F}"/>
              </a:ext>
            </a:extLst>
          </p:cNvPr>
          <p:cNvSpPr txBox="1"/>
          <p:nvPr/>
        </p:nvSpPr>
        <p:spPr>
          <a:xfrm>
            <a:off x="4130838" y="256710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VMap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F03EF-D979-40D5-BFEF-B9E94D81F809}"/>
              </a:ext>
            </a:extLst>
          </p:cNvPr>
          <p:cNvSpPr txBox="1"/>
          <p:nvPr/>
        </p:nvSpPr>
        <p:spPr>
          <a:xfrm>
            <a:off x="4936134" y="3625501"/>
            <a:ext cx="76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18904-B46C-45E1-BD36-CA31B31558F7}"/>
              </a:ext>
            </a:extLst>
          </p:cNvPr>
          <p:cNvSpPr txBox="1"/>
          <p:nvPr/>
        </p:nvSpPr>
        <p:spPr>
          <a:xfrm>
            <a:off x="4724545" y="3262552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Autocast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4DF24-96EA-4069-9C59-E49B40789B8D}"/>
              </a:ext>
            </a:extLst>
          </p:cNvPr>
          <p:cNvSpPr txBox="1"/>
          <p:nvPr/>
        </p:nvSpPr>
        <p:spPr>
          <a:xfrm>
            <a:off x="4401969" y="2930050"/>
            <a:ext cx="94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Batched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2F35D-4BEC-4667-B6AA-F1BF1E3EDAC2}"/>
              </a:ext>
            </a:extLst>
          </p:cNvPr>
          <p:cNvSpPr txBox="1"/>
          <p:nvPr/>
        </p:nvSpPr>
        <p:spPr>
          <a:xfrm>
            <a:off x="5204772" y="3997198"/>
            <a:ext cx="105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Autograd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C0ECE-B4A4-45AA-ACA3-8419A1C16C1A}"/>
              </a:ext>
            </a:extLst>
          </p:cNvPr>
          <p:cNvSpPr txBox="1"/>
          <p:nvPr/>
        </p:nvSpPr>
        <p:spPr>
          <a:xfrm>
            <a:off x="5467919" y="4401595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Backend Select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0C54A-CDD0-4C46-9CF5-75F6C628D01A}"/>
              </a:ext>
            </a:extLst>
          </p:cNvPr>
          <p:cNvSpPr txBox="1"/>
          <p:nvPr/>
        </p:nvSpPr>
        <p:spPr>
          <a:xfrm>
            <a:off x="5745668" y="4761307"/>
            <a:ext cx="253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Devices (CPU, CUDA,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F9030D5C-6536-4CDC-BD74-C6261241FB7E}"/>
              </a:ext>
            </a:extLst>
          </p:cNvPr>
          <p:cNvSpPr/>
          <p:nvPr/>
        </p:nvSpPr>
        <p:spPr>
          <a:xfrm rot="5400000">
            <a:off x="4235955" y="2954176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4492DA6F-F18E-4645-B125-E856F16D85A4}"/>
              </a:ext>
            </a:extLst>
          </p:cNvPr>
          <p:cNvSpPr/>
          <p:nvPr/>
        </p:nvSpPr>
        <p:spPr>
          <a:xfrm rot="5400000">
            <a:off x="4522435" y="3305825"/>
            <a:ext cx="245382" cy="158837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DAA3DAE2-AD5A-4D62-A2B7-CAAAD9741A4B}"/>
              </a:ext>
            </a:extLst>
          </p:cNvPr>
          <p:cNvSpPr/>
          <p:nvPr/>
        </p:nvSpPr>
        <p:spPr>
          <a:xfrm rot="5400000">
            <a:off x="4783120" y="3660751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390FED10-584D-446A-97C8-991BBF0A4807}"/>
              </a:ext>
            </a:extLst>
          </p:cNvPr>
          <p:cNvSpPr/>
          <p:nvPr/>
        </p:nvSpPr>
        <p:spPr>
          <a:xfrm rot="5400000">
            <a:off x="5029789" y="4011670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AE3C14E8-A301-4268-8C62-A4D98F536A64}"/>
              </a:ext>
            </a:extLst>
          </p:cNvPr>
          <p:cNvSpPr/>
          <p:nvPr/>
        </p:nvSpPr>
        <p:spPr>
          <a:xfrm rot="5400000">
            <a:off x="5269820" y="4407431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892BABA5-51E7-417E-8481-FE12216019C8}"/>
              </a:ext>
            </a:extLst>
          </p:cNvPr>
          <p:cNvSpPr/>
          <p:nvPr/>
        </p:nvSpPr>
        <p:spPr>
          <a:xfrm rot="5400000">
            <a:off x="5575382" y="4779128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DA8987E-8D58-4215-95EE-8830A8397FB4}"/>
              </a:ext>
            </a:extLst>
          </p:cNvPr>
          <p:cNvSpPr/>
          <p:nvPr/>
        </p:nvSpPr>
        <p:spPr>
          <a:xfrm>
            <a:off x="3994480" y="2567100"/>
            <a:ext cx="4363457" cy="2593001"/>
          </a:xfrm>
          <a:prstGeom prst="roundRect">
            <a:avLst>
              <a:gd name="adj" fmla="val 97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874BF16-2679-4DDA-ABB7-905674BA8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06" y="1911958"/>
            <a:ext cx="1999589" cy="369331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F1BAED2-2408-4101-A40D-25317B95C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17760" y="5027369"/>
            <a:ext cx="1040088" cy="849887"/>
          </a:xfrm>
          <a:prstGeom prst="rect">
            <a:avLst/>
          </a:prstGeom>
        </p:spPr>
      </p:pic>
      <p:pic>
        <p:nvPicPr>
          <p:cNvPr id="25" name="Picture 24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1A942516-AEE6-4335-A3CB-7E522C754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21048" y="3968010"/>
            <a:ext cx="1233513" cy="99028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1733B1-A14D-4EED-BE70-B1D5425282F7}"/>
              </a:ext>
            </a:extLst>
          </p:cNvPr>
          <p:cNvCxnSpPr>
            <a:cxnSpLocks/>
          </p:cNvCxnSpPr>
          <p:nvPr/>
        </p:nvCxnSpPr>
        <p:spPr>
          <a:xfrm flipV="1">
            <a:off x="8245225" y="4731844"/>
            <a:ext cx="575823" cy="226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563D42-1790-46C4-8BFC-DBD4D072D419}"/>
              </a:ext>
            </a:extLst>
          </p:cNvPr>
          <p:cNvCxnSpPr>
            <a:cxnSpLocks/>
          </p:cNvCxnSpPr>
          <p:nvPr/>
        </p:nvCxnSpPr>
        <p:spPr>
          <a:xfrm>
            <a:off x="8245225" y="5058529"/>
            <a:ext cx="575823" cy="2410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2EDA-43FA-440E-B479-AFDDFDF0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Tensor?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1261E-3E07-4C68-98B9-E726E3879513}"/>
              </a:ext>
            </a:extLst>
          </p:cNvPr>
          <p:cNvSpPr txBox="1"/>
          <p:nvPr/>
        </p:nvSpPr>
        <p:spPr>
          <a:xfrm>
            <a:off x="906379" y="2614863"/>
            <a:ext cx="8742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Python Tensor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DD44D-A01D-43EE-A56D-38F114DC95B4}"/>
              </a:ext>
            </a:extLst>
          </p:cNvPr>
          <p:cNvSpPr txBox="1"/>
          <p:nvPr/>
        </p:nvSpPr>
        <p:spPr>
          <a:xfrm>
            <a:off x="2839828" y="2614862"/>
            <a:ext cx="101065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PyTorch Tensor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34EB-0393-4801-8CF6-CF099CC956C6}"/>
              </a:ext>
            </a:extLst>
          </p:cNvPr>
          <p:cNvSpPr txBox="1"/>
          <p:nvPr/>
        </p:nvSpPr>
        <p:spPr>
          <a:xfrm>
            <a:off x="5037675" y="2707195"/>
            <a:ext cx="122212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TensorImpl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4E3A9-03B4-4454-94D7-FFF0F1DD0532}"/>
              </a:ext>
            </a:extLst>
          </p:cNvPr>
          <p:cNvSpPr txBox="1"/>
          <p:nvPr/>
        </p:nvSpPr>
        <p:spPr>
          <a:xfrm>
            <a:off x="7446997" y="2707195"/>
            <a:ext cx="89550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20947-9CBF-4421-B382-3719AB75B23E}"/>
              </a:ext>
            </a:extLst>
          </p:cNvPr>
          <p:cNvSpPr txBox="1"/>
          <p:nvPr/>
        </p:nvSpPr>
        <p:spPr>
          <a:xfrm>
            <a:off x="9550011" y="2715216"/>
            <a:ext cx="131228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StorageImpl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B1FB24-78E6-491C-A3F4-598F60AA5021}"/>
              </a:ext>
            </a:extLst>
          </p:cNvPr>
          <p:cNvCxnSpPr>
            <a:cxnSpLocks/>
          </p:cNvCxnSpPr>
          <p:nvPr/>
        </p:nvCxnSpPr>
        <p:spPr>
          <a:xfrm flipV="1">
            <a:off x="2428875" y="5366084"/>
            <a:ext cx="7886199" cy="802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B3EA67-198C-42DF-8E6A-E4BAABCEAD4D}"/>
              </a:ext>
            </a:extLst>
          </p:cNvPr>
          <p:cNvSpPr txBox="1"/>
          <p:nvPr/>
        </p:nvSpPr>
        <p:spPr>
          <a:xfrm>
            <a:off x="5062919" y="5374105"/>
            <a:ext cx="212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PyTorch C++’14 code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3E72B-49CC-4FBD-8372-DD4A50B01FF9}"/>
              </a:ext>
            </a:extLst>
          </p:cNvPr>
          <p:cNvSpPr txBox="1"/>
          <p:nvPr/>
        </p:nvSpPr>
        <p:spPr>
          <a:xfrm>
            <a:off x="228605" y="5504584"/>
            <a:ext cx="22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pybind</a:t>
            </a:r>
            <a:r>
              <a:rPr lang="en-US" dirty="0"/>
              <a:t> / C Python API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8D1955-7187-49F8-A618-2E71E15133C2}"/>
              </a:ext>
            </a:extLst>
          </p:cNvPr>
          <p:cNvCxnSpPr>
            <a:cxnSpLocks/>
          </p:cNvCxnSpPr>
          <p:nvPr/>
        </p:nvCxnSpPr>
        <p:spPr>
          <a:xfrm flipV="1">
            <a:off x="715984" y="5366083"/>
            <a:ext cx="1255084" cy="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A5CE75-B901-4BCF-9ECE-5FDA3B68763E}"/>
              </a:ext>
            </a:extLst>
          </p:cNvPr>
          <p:cNvCxnSpPr>
            <a:cxnSpLocks/>
          </p:cNvCxnSpPr>
          <p:nvPr/>
        </p:nvCxnSpPr>
        <p:spPr>
          <a:xfrm>
            <a:off x="1854853" y="2938027"/>
            <a:ext cx="907397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B72AE9-D720-4C30-A8F7-C9DE83AD780E}"/>
              </a:ext>
            </a:extLst>
          </p:cNvPr>
          <p:cNvCxnSpPr>
            <a:cxnSpLocks/>
          </p:cNvCxnSpPr>
          <p:nvPr/>
        </p:nvCxnSpPr>
        <p:spPr>
          <a:xfrm flipV="1">
            <a:off x="3980035" y="2938027"/>
            <a:ext cx="929601" cy="132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174FD97-F978-4D08-BE20-9992223C2033}"/>
              </a:ext>
            </a:extLst>
          </p:cNvPr>
          <p:cNvSpPr txBox="1"/>
          <p:nvPr/>
        </p:nvSpPr>
        <p:spPr>
          <a:xfrm>
            <a:off x="3913420" y="2607494"/>
            <a:ext cx="1061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 counted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B8E2C1-E57D-4292-B7D5-8E6F434C19CA}"/>
              </a:ext>
            </a:extLst>
          </p:cNvPr>
          <p:cNvCxnSpPr>
            <a:cxnSpLocks/>
          </p:cNvCxnSpPr>
          <p:nvPr/>
        </p:nvCxnSpPr>
        <p:spPr>
          <a:xfrm flipV="1">
            <a:off x="8482212" y="2929277"/>
            <a:ext cx="929601" cy="132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CDCC686-D99B-4897-B8BB-BF023EBD61B0}"/>
              </a:ext>
            </a:extLst>
          </p:cNvPr>
          <p:cNvSpPr txBox="1"/>
          <p:nvPr/>
        </p:nvSpPr>
        <p:spPr>
          <a:xfrm>
            <a:off x="8415597" y="2598744"/>
            <a:ext cx="1061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 counted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B225F3-C684-4A9F-A91C-E49A07B6A5A1}"/>
              </a:ext>
            </a:extLst>
          </p:cNvPr>
          <p:cNvCxnSpPr>
            <a:cxnSpLocks/>
          </p:cNvCxnSpPr>
          <p:nvPr/>
        </p:nvCxnSpPr>
        <p:spPr>
          <a:xfrm flipV="1">
            <a:off x="6378441" y="2913903"/>
            <a:ext cx="929601" cy="132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6AAF6F-C9B9-4E61-86D4-90936E4B20E6}"/>
              </a:ext>
            </a:extLst>
          </p:cNvPr>
          <p:cNvCxnSpPr>
            <a:cxnSpLocks/>
          </p:cNvCxnSpPr>
          <p:nvPr/>
        </p:nvCxnSpPr>
        <p:spPr>
          <a:xfrm flipV="1">
            <a:off x="1695450" y="3203041"/>
            <a:ext cx="1014825" cy="816510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A88573A-4345-4167-9418-E645F7408769}"/>
              </a:ext>
            </a:extLst>
          </p:cNvPr>
          <p:cNvSpPr txBox="1"/>
          <p:nvPr/>
        </p:nvSpPr>
        <p:spPr>
          <a:xfrm>
            <a:off x="660762" y="4053730"/>
            <a:ext cx="176811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Other Languages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A18BE5-44F6-419D-A9B0-229AC6B0DD3D}"/>
              </a:ext>
            </a:extLst>
          </p:cNvPr>
          <p:cNvSpPr txBox="1"/>
          <p:nvPr/>
        </p:nvSpPr>
        <p:spPr>
          <a:xfrm>
            <a:off x="2839828" y="3461109"/>
            <a:ext cx="358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Interpretation of the data (aka view)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1A235B-537E-4ACC-88AC-EC1DF7D097BE}"/>
              </a:ext>
            </a:extLst>
          </p:cNvPr>
          <p:cNvSpPr txBox="1"/>
          <p:nvPr/>
        </p:nvSpPr>
        <p:spPr>
          <a:xfrm>
            <a:off x="8409744" y="3461109"/>
            <a:ext cx="100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data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9BBC4B-4DBA-4169-B095-212D7C320232}"/>
              </a:ext>
            </a:extLst>
          </p:cNvPr>
          <p:cNvSpPr txBox="1"/>
          <p:nvPr/>
        </p:nvSpPr>
        <p:spPr>
          <a:xfrm>
            <a:off x="6503644" y="848304"/>
            <a:ext cx="3341043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Multiple tensor implementations: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CE18F6-1C0C-49D6-9B33-46090FED2F8B}"/>
              </a:ext>
            </a:extLst>
          </p:cNvPr>
          <p:cNvCxnSpPr>
            <a:cxnSpLocks/>
          </p:cNvCxnSpPr>
          <p:nvPr/>
        </p:nvCxnSpPr>
        <p:spPr>
          <a:xfrm flipV="1">
            <a:off x="5648739" y="1597379"/>
            <a:ext cx="723235" cy="8137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5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3" grpId="0"/>
      <p:bldP spid="25" grpId="0"/>
      <p:bldP spid="28" grpId="0"/>
      <p:bldP spid="32" grpId="0" animBg="1"/>
      <p:bldP spid="34" grpId="0"/>
      <p:bldP spid="35" grpId="0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2EDA-43FA-440E-B479-AFDDFDF0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1261E-3E07-4C68-98B9-E726E3879513}"/>
              </a:ext>
            </a:extLst>
          </p:cNvPr>
          <p:cNvSpPr txBox="1"/>
          <p:nvPr/>
        </p:nvSpPr>
        <p:spPr>
          <a:xfrm>
            <a:off x="2133400" y="2076200"/>
            <a:ext cx="69296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Python Tensor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DD44D-A01D-43EE-A56D-38F114DC95B4}"/>
              </a:ext>
            </a:extLst>
          </p:cNvPr>
          <p:cNvSpPr txBox="1"/>
          <p:nvPr/>
        </p:nvSpPr>
        <p:spPr>
          <a:xfrm>
            <a:off x="3671359" y="2085570"/>
            <a:ext cx="801040" cy="390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PyTorch Tensor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34EB-0393-4801-8CF6-CF099CC956C6}"/>
              </a:ext>
            </a:extLst>
          </p:cNvPr>
          <p:cNvSpPr txBox="1"/>
          <p:nvPr/>
        </p:nvSpPr>
        <p:spPr>
          <a:xfrm>
            <a:off x="5402644" y="2129924"/>
            <a:ext cx="938796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/>
              <a:t>TensorImpl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4E3A9-03B4-4454-94D7-FFF0F1DD0532}"/>
              </a:ext>
            </a:extLst>
          </p:cNvPr>
          <p:cNvSpPr txBox="1"/>
          <p:nvPr/>
        </p:nvSpPr>
        <p:spPr>
          <a:xfrm>
            <a:off x="7288101" y="2127053"/>
            <a:ext cx="757399" cy="2371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/>
              <a:t>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20947-9CBF-4421-B382-3719AB75B23E}"/>
              </a:ext>
            </a:extLst>
          </p:cNvPr>
          <p:cNvSpPr txBox="1"/>
          <p:nvPr/>
        </p:nvSpPr>
        <p:spPr>
          <a:xfrm>
            <a:off x="8992161" y="2138883"/>
            <a:ext cx="938797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/>
              <a:t>StorageImpl</a:t>
            </a:r>
            <a:endParaRPr lang="en-US" sz="11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A5CE75-B901-4BCF-9ECE-5FDA3B68763E}"/>
              </a:ext>
            </a:extLst>
          </p:cNvPr>
          <p:cNvCxnSpPr>
            <a:cxnSpLocks/>
          </p:cNvCxnSpPr>
          <p:nvPr/>
        </p:nvCxnSpPr>
        <p:spPr>
          <a:xfrm>
            <a:off x="2889471" y="2304743"/>
            <a:ext cx="719199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B72AE9-D720-4C30-A8F7-C9DE83AD780E}"/>
              </a:ext>
            </a:extLst>
          </p:cNvPr>
          <p:cNvCxnSpPr>
            <a:cxnSpLocks/>
          </p:cNvCxnSpPr>
          <p:nvPr/>
        </p:nvCxnSpPr>
        <p:spPr>
          <a:xfrm flipV="1">
            <a:off x="4573881" y="2304743"/>
            <a:ext cx="736798" cy="130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174FD97-F978-4D08-BE20-9992223C2033}"/>
              </a:ext>
            </a:extLst>
          </p:cNvPr>
          <p:cNvSpPr txBox="1"/>
          <p:nvPr/>
        </p:nvSpPr>
        <p:spPr>
          <a:xfrm>
            <a:off x="4527601" y="2057671"/>
            <a:ext cx="993475" cy="223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Ref counted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B8E2C1-E57D-4292-B7D5-8E6F434C19CA}"/>
              </a:ext>
            </a:extLst>
          </p:cNvPr>
          <p:cNvCxnSpPr>
            <a:cxnSpLocks/>
          </p:cNvCxnSpPr>
          <p:nvPr/>
        </p:nvCxnSpPr>
        <p:spPr>
          <a:xfrm flipV="1">
            <a:off x="8142287" y="2296080"/>
            <a:ext cx="736798" cy="130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CDCC686-D99B-4897-B8BB-BF023EBD61B0}"/>
              </a:ext>
            </a:extLst>
          </p:cNvPr>
          <p:cNvSpPr txBox="1"/>
          <p:nvPr/>
        </p:nvSpPr>
        <p:spPr>
          <a:xfrm>
            <a:off x="8120510" y="2034264"/>
            <a:ext cx="993475" cy="223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Ref counted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B225F3-C684-4A9F-A91C-E49A07B6A5A1}"/>
              </a:ext>
            </a:extLst>
          </p:cNvPr>
          <p:cNvCxnSpPr>
            <a:cxnSpLocks/>
          </p:cNvCxnSpPr>
          <p:nvPr/>
        </p:nvCxnSpPr>
        <p:spPr>
          <a:xfrm flipV="1">
            <a:off x="6474847" y="2280858"/>
            <a:ext cx="736798" cy="130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3E72802-901B-45C8-AE89-3A086ECD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536" y="3331963"/>
            <a:ext cx="5351646" cy="242459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x.mul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_(z)</a:t>
            </a:r>
          </a:p>
          <a:p>
            <a:pPr marL="144000" indent="0">
              <a:spcBef>
                <a:spcPts val="0"/>
              </a:spcBef>
              <a:buNone/>
            </a:pP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 = x.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to(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torch.float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copy=False)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x.transpose(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923F85-9ED6-4909-99CA-E06B91FCBC59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6274286" y="3247291"/>
            <a:ext cx="1198880" cy="273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93304C2-1651-4F6D-9300-82BF47C17045}"/>
              </a:ext>
            </a:extLst>
          </p:cNvPr>
          <p:cNvSpPr txBox="1"/>
          <p:nvPr/>
        </p:nvSpPr>
        <p:spPr>
          <a:xfrm>
            <a:off x="7473166" y="2924125"/>
            <a:ext cx="4431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Tensor/</a:t>
            </a:r>
            <a:r>
              <a:rPr lang="en-US" dirty="0" err="1"/>
              <a:t>TensorImpl</a:t>
            </a:r>
            <a:r>
              <a:rPr lang="en-US" dirty="0"/>
              <a:t>/Storage/</a:t>
            </a:r>
            <a:r>
              <a:rPr lang="en-US" dirty="0" err="1"/>
              <a:t>StorageImpl</a:t>
            </a:r>
            <a:br>
              <a:rPr lang="en-US" dirty="0"/>
            </a:br>
            <a:r>
              <a:rPr lang="en-US" dirty="0"/>
              <a:t>w/ default type &amp; placed on default device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C07B3-0965-4B89-9D75-E9DEA3590DCC}"/>
              </a:ext>
            </a:extLst>
          </p:cNvPr>
          <p:cNvSpPr txBox="1"/>
          <p:nvPr/>
        </p:nvSpPr>
        <p:spPr>
          <a:xfrm>
            <a:off x="7473165" y="3839236"/>
            <a:ext cx="4431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Tensor/</a:t>
            </a:r>
            <a:r>
              <a:rPr lang="en-US" dirty="0" err="1"/>
              <a:t>TensorImpl</a:t>
            </a:r>
            <a:r>
              <a:rPr lang="en-US" dirty="0"/>
              <a:t>/Storage/</a:t>
            </a:r>
            <a:r>
              <a:rPr lang="en-US" dirty="0" err="1"/>
              <a:t>StorageImpl</a:t>
            </a:r>
            <a:br>
              <a:rPr lang="en-US" dirty="0"/>
            </a:br>
            <a:r>
              <a:rPr lang="en-US" dirty="0"/>
              <a:t>w/ same type &amp; device as inputs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3AD3412-9FDB-4CE9-9FA4-485487413E9C}"/>
              </a:ext>
            </a:extLst>
          </p:cNvPr>
          <p:cNvCxnSpPr>
            <a:cxnSpLocks/>
          </p:cNvCxnSpPr>
          <p:nvPr/>
        </p:nvCxnSpPr>
        <p:spPr>
          <a:xfrm flipV="1">
            <a:off x="2826363" y="4034158"/>
            <a:ext cx="4646802" cy="675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629AD91-E2A0-4D75-B8DB-D020FC05C6EE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727250" y="4535582"/>
            <a:ext cx="4745915" cy="261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8CFD7B5-0297-44CA-BF53-9532C678B80B}"/>
              </a:ext>
            </a:extLst>
          </p:cNvPr>
          <p:cNvSpPr txBox="1"/>
          <p:nvPr/>
        </p:nvSpPr>
        <p:spPr>
          <a:xfrm>
            <a:off x="7473165" y="4611986"/>
            <a:ext cx="407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Nothing new; override </a:t>
            </a:r>
            <a:r>
              <a:rPr lang="en-US" dirty="0" err="1"/>
              <a:t>StorageImpl’s</a:t>
            </a:r>
            <a:r>
              <a:rPr lang="en-US" dirty="0"/>
              <a:t> data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BD967C-E1F1-4047-9221-BCF363B319BD}"/>
              </a:ext>
            </a:extLst>
          </p:cNvPr>
          <p:cNvSpPr txBox="1"/>
          <p:nvPr/>
        </p:nvSpPr>
        <p:spPr>
          <a:xfrm>
            <a:off x="3723042" y="5945989"/>
            <a:ext cx="474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Tensor/</a:t>
            </a:r>
            <a:r>
              <a:rPr lang="en-US" dirty="0" err="1"/>
              <a:t>TensorImpl</a:t>
            </a:r>
            <a:r>
              <a:rPr lang="en-US" dirty="0"/>
              <a:t>; bump Storage ref count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AD77B8-AB5C-41D1-A4D3-979D1B1BB2DF}"/>
              </a:ext>
            </a:extLst>
          </p:cNvPr>
          <p:cNvCxnSpPr>
            <a:cxnSpLocks/>
          </p:cNvCxnSpPr>
          <p:nvPr/>
        </p:nvCxnSpPr>
        <p:spPr>
          <a:xfrm>
            <a:off x="3072483" y="5624952"/>
            <a:ext cx="598876" cy="4927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DA2AEF9-C25E-4507-8325-5D3AC17D98EF}"/>
              </a:ext>
            </a:extLst>
          </p:cNvPr>
          <p:cNvSpPr txBox="1"/>
          <p:nvPr/>
        </p:nvSpPr>
        <p:spPr>
          <a:xfrm>
            <a:off x="7464695" y="5170752"/>
            <a:ext cx="3753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Bump Tensor ref count if types match;</a:t>
            </a:r>
            <a:br>
              <a:rPr lang="en-US" dirty="0"/>
            </a:br>
            <a:r>
              <a:rPr lang="en-US" dirty="0"/>
              <a:t>new Tensor/Storage otherwise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F2A2C5E-CA62-4AF9-B37C-ADAC9327EC74}"/>
              </a:ext>
            </a:extLst>
          </p:cNvPr>
          <p:cNvCxnSpPr>
            <a:cxnSpLocks/>
          </p:cNvCxnSpPr>
          <p:nvPr/>
        </p:nvCxnSpPr>
        <p:spPr>
          <a:xfrm>
            <a:off x="5628640" y="4997882"/>
            <a:ext cx="1836055" cy="343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D24CEE4-B953-4936-AB0A-A8712A33B9A8}"/>
              </a:ext>
            </a:extLst>
          </p:cNvPr>
          <p:cNvSpPr/>
          <p:nvPr/>
        </p:nvSpPr>
        <p:spPr>
          <a:xfrm>
            <a:off x="1879600" y="1910230"/>
            <a:ext cx="8341360" cy="7352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9" grpId="0"/>
      <p:bldP spid="40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484B-3A5F-47A1-B39B-A5338C1A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TorchScript</a:t>
            </a:r>
            <a:r>
              <a:rPr lang="en-US" dirty="0"/>
              <a:t> Compilation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8F280-3930-4507-B8DB-B1C3F318F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4000" indent="-180000">
              <a:buFont typeface="Arial" panose="020B0604020202020204" pitchFamily="34" charset="0"/>
              <a:buChar char="•"/>
            </a:pPr>
            <a:r>
              <a:rPr lang="en-US" dirty="0"/>
              <a:t>Compiler from Python AST to an SSA-based IR (the same used by tracing)</a:t>
            </a:r>
          </a:p>
          <a:p>
            <a:pPr marL="144000" indent="-180000">
              <a:buFont typeface="Arial" panose="020B0604020202020204" pitchFamily="34" charset="0"/>
              <a:buChar char="•"/>
            </a:pPr>
            <a:r>
              <a:rPr lang="en-US" dirty="0"/>
              <a:t>Supports functions with control-flow</a:t>
            </a:r>
          </a:p>
          <a:p>
            <a:pPr marL="144000" indent="-180000">
              <a:buFont typeface="Arial" panose="020B0604020202020204" pitchFamily="34" charset="0"/>
              <a:buChar char="•"/>
            </a:pPr>
            <a:r>
              <a:rPr lang="en-US" dirty="0"/>
              <a:t>But no support for too many Python features (only tensor inputs, no lambdas, no union types, </a:t>
            </a:r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– by design!</a:t>
            </a:r>
          </a:p>
          <a:p>
            <a:pPr marL="144000" indent="-180000">
              <a:buFont typeface="Arial" panose="020B0604020202020204" pitchFamily="34" charset="0"/>
              <a:buChar char="•"/>
            </a:pPr>
            <a:endParaRPr lang="en-US" dirty="0"/>
          </a:p>
          <a:p>
            <a:pPr marL="144000" indent="-180000">
              <a:buFont typeface="Arial" panose="020B0604020202020204" pitchFamily="34" charset="0"/>
              <a:buChar char="•"/>
            </a:pPr>
            <a:r>
              <a:rPr lang="en-US" dirty="0"/>
              <a:t>Many real codebases are too pythonic. Will never work with </a:t>
            </a:r>
            <a:r>
              <a:rPr lang="en-US" dirty="0" err="1"/>
              <a:t>TorchScript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465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7AF1-C9ED-4DD3-9988-516E7336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TorchScript</a:t>
            </a:r>
            <a:r>
              <a:rPr lang="en-US" dirty="0"/>
              <a:t>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90E00-872F-44C8-BA1D-06FFE685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747380"/>
          </a:xfrm>
        </p:spPr>
        <p:txBody>
          <a:bodyPr/>
          <a:lstStyle/>
          <a:p>
            <a:r>
              <a:rPr lang="en-US" dirty="0"/>
              <a:t>Function/module is executed (twice) with concrete inputs &amp; operations recorded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B8DD9-1E2D-47F0-A6E1-D87AF5F299AF}"/>
              </a:ext>
            </a:extLst>
          </p:cNvPr>
          <p:cNvSpPr txBox="1">
            <a:spLocks/>
          </p:cNvSpPr>
          <p:nvPr/>
        </p:nvSpPr>
        <p:spPr>
          <a:xfrm>
            <a:off x="1265721" y="2681345"/>
            <a:ext cx="2504173" cy="13024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f(x, y):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z =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z.add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_(x)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x.mul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(z)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F81A8-B647-4B68-AE5A-E992E6157B54}"/>
              </a:ext>
            </a:extLst>
          </p:cNvPr>
          <p:cNvSpPr txBox="1"/>
          <p:nvPr/>
        </p:nvSpPr>
        <p:spPr>
          <a:xfrm>
            <a:off x="6121667" y="2593901"/>
            <a:ext cx="3946358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 =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(…)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z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torch.tensor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(…)</a:t>
            </a:r>
          </a:p>
          <a:p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torch.jit.trace(f, (w, z))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F01C1-7611-4F89-AE99-485C681A09D6}"/>
              </a:ext>
            </a:extLst>
          </p:cNvPr>
          <p:cNvSpPr txBox="1"/>
          <p:nvPr/>
        </p:nvSpPr>
        <p:spPr>
          <a:xfrm>
            <a:off x="6121667" y="4525681"/>
            <a:ext cx="4973053" cy="158504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u="sng" dirty="0"/>
              <a:t>SSA-based IR:</a:t>
            </a:r>
          </a:p>
          <a:p>
            <a:endParaRPr lang="en-US" sz="700" u="sng" dirty="0"/>
          </a:p>
          <a:p>
            <a:r>
              <a:rPr lang="en-US" dirty="0">
                <a:latin typeface="Consolas" panose="020B0609020204030204" pitchFamily="49" charset="0"/>
              </a:rPr>
              <a:t>def f(x: Tensor, y: Tensor) -&gt; Tensor:</a:t>
            </a:r>
          </a:p>
          <a:p>
            <a:r>
              <a:rPr lang="en-US" dirty="0">
                <a:latin typeface="Consolas" panose="020B0609020204030204" pitchFamily="49" charset="0"/>
              </a:rPr>
              <a:t>  z = </a:t>
            </a:r>
            <a:r>
              <a:rPr lang="en-US" dirty="0" err="1">
                <a:latin typeface="Consolas" panose="020B0609020204030204" pitchFamily="49" charset="0"/>
              </a:rPr>
              <a:t>torch.add</a:t>
            </a:r>
            <a:r>
              <a:rPr lang="en-US" dirty="0">
                <a:latin typeface="Consolas" panose="020B0609020204030204" pitchFamily="49" charset="0"/>
              </a:rPr>
              <a:t>(x, y, alpha=1)</a:t>
            </a:r>
          </a:p>
          <a:p>
            <a:r>
              <a:rPr lang="en-US" dirty="0">
                <a:latin typeface="Consolas" panose="020B0609020204030204" pitchFamily="49" charset="0"/>
              </a:rPr>
              <a:t>  z0 = </a:t>
            </a:r>
            <a:r>
              <a:rPr lang="en-US" dirty="0" err="1">
                <a:latin typeface="Consolas" panose="020B0609020204030204" pitchFamily="49" charset="0"/>
              </a:rPr>
              <a:t>torch.add</a:t>
            </a:r>
            <a:r>
              <a:rPr lang="en-US" dirty="0">
                <a:latin typeface="Consolas" panose="020B0609020204030204" pitchFamily="49" charset="0"/>
              </a:rPr>
              <a:t>_(z, x, alpha=1)</a:t>
            </a:r>
          </a:p>
          <a:p>
            <a:r>
              <a:rPr lang="en-US" dirty="0">
                <a:latin typeface="Consolas" panose="020B0609020204030204" pitchFamily="49" charset="0"/>
              </a:rPr>
              <a:t>  return </a:t>
            </a:r>
            <a:r>
              <a:rPr lang="en-US" dirty="0" err="1">
                <a:latin typeface="Consolas" panose="020B0609020204030204" pitchFamily="49" charset="0"/>
              </a:rPr>
              <a:t>torch.mul</a:t>
            </a:r>
            <a:r>
              <a:rPr lang="en-US" dirty="0">
                <a:latin typeface="Consolas" panose="020B0609020204030204" pitchFamily="49" charset="0"/>
              </a:rPr>
              <a:t>(x, z0)</a:t>
            </a:r>
          </a:p>
        </p:txBody>
      </p:sp>
    </p:spTree>
    <p:extLst>
      <p:ext uri="{BB962C8B-B14F-4D97-AF65-F5344CB8AC3E}">
        <p14:creationId xmlns:p14="http://schemas.microsoft.com/office/powerpoint/2010/main" val="14675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7AF1-C9ED-4DD3-9988-516E7336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input-dependent code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B8DD9-1E2D-47F0-A6E1-D87AF5F299AF}"/>
              </a:ext>
            </a:extLst>
          </p:cNvPr>
          <p:cNvSpPr txBox="1">
            <a:spLocks/>
          </p:cNvSpPr>
          <p:nvPr/>
        </p:nvSpPr>
        <p:spPr>
          <a:xfrm>
            <a:off x="1097280" y="2164081"/>
            <a:ext cx="7794859" cy="29565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RAdam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(wd,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N_sma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…):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wd != 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p_data_fp32.add_(p_data_fp32, alpha=-wd *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 more conservative since it's an approximated value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N_sma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&gt;= 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denom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exp_avg_sq.sqrt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().add_(eps)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p_data_fp32.addcdiv_(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exp_avg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denom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value=-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step_size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p_data_fp32.add_(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exp_avg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alpha=-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step_size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1BA41-9D74-419B-B11D-1F3C1A4F7304}"/>
              </a:ext>
            </a:extLst>
          </p:cNvPr>
          <p:cNvSpPr txBox="1"/>
          <p:nvPr/>
        </p:nvSpPr>
        <p:spPr>
          <a:xfrm>
            <a:off x="1097280" y="5547362"/>
            <a:ext cx="6186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4 possible different traces depending on the input!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</a:t>
            </a:r>
            <a:r>
              <a:rPr lang="en-US" dirty="0" err="1"/>
              <a:t>TorchScript</a:t>
            </a:r>
            <a:r>
              <a:rPr lang="en-US" dirty="0"/>
              <a:t> Tracing only supports single-trace functions.</a:t>
            </a:r>
          </a:p>
        </p:txBody>
      </p:sp>
    </p:spTree>
    <p:extLst>
      <p:ext uri="{BB962C8B-B14F-4D97-AF65-F5344CB8AC3E}">
        <p14:creationId xmlns:p14="http://schemas.microsoft.com/office/powerpoint/2010/main" val="31976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12B8-8555-4A47-A16D-984D5682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models run in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C8041-8858-4EB0-B37C-250AAAA57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generation</a:t>
            </a:r>
          </a:p>
          <a:p>
            <a:pPr lvl="1"/>
            <a:r>
              <a:rPr lang="en-US" dirty="0"/>
              <a:t>Developer assembles model as a data-flow graph first</a:t>
            </a:r>
          </a:p>
          <a:p>
            <a:pPr lvl="1"/>
            <a:r>
              <a:rPr lang="en-US" dirty="0"/>
              <a:t>Hard for development &amp; debugging</a:t>
            </a:r>
          </a:p>
          <a:p>
            <a:pPr lvl="1"/>
            <a:r>
              <a:rPr lang="en-US" dirty="0"/>
              <a:t>No support for dynamic models</a:t>
            </a:r>
          </a:p>
          <a:p>
            <a:pPr lvl="1"/>
            <a:r>
              <a:rPr lang="en-US" dirty="0"/>
              <a:t>TensorFlow 1</a:t>
            </a:r>
          </a:p>
          <a:p>
            <a:endParaRPr lang="en-US" dirty="0"/>
          </a:p>
          <a:p>
            <a:r>
              <a:rPr lang="en-US" dirty="0"/>
              <a:t>Second generation / aka eager-mode or imperative</a:t>
            </a:r>
          </a:p>
          <a:p>
            <a:pPr lvl="1"/>
            <a:r>
              <a:rPr lang="en-US" dirty="0"/>
              <a:t>Instructions executed straight away</a:t>
            </a:r>
          </a:p>
          <a:p>
            <a:pPr lvl="1"/>
            <a:r>
              <a:rPr lang="en-US" dirty="0"/>
              <a:t>Easier</a:t>
            </a:r>
          </a:p>
          <a:p>
            <a:pPr lvl="1"/>
            <a:r>
              <a:rPr lang="en-US" dirty="0"/>
              <a:t>PyTorch, TensorFlow 2</a:t>
            </a:r>
          </a:p>
        </p:txBody>
      </p:sp>
    </p:spTree>
    <p:extLst>
      <p:ext uri="{BB962C8B-B14F-4D97-AF65-F5344CB8AC3E}">
        <p14:creationId xmlns:p14="http://schemas.microsoft.com/office/powerpoint/2010/main" val="37281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2EDA-43FA-440E-B479-AFDDFDF0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Intercepting non-dispatched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1261E-3E07-4C68-98B9-E726E3879513}"/>
              </a:ext>
            </a:extLst>
          </p:cNvPr>
          <p:cNvSpPr txBox="1"/>
          <p:nvPr/>
        </p:nvSpPr>
        <p:spPr>
          <a:xfrm>
            <a:off x="906379" y="2614863"/>
            <a:ext cx="8742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Python Tensor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DD44D-A01D-43EE-A56D-38F114DC95B4}"/>
              </a:ext>
            </a:extLst>
          </p:cNvPr>
          <p:cNvSpPr txBox="1"/>
          <p:nvPr/>
        </p:nvSpPr>
        <p:spPr>
          <a:xfrm>
            <a:off x="2839828" y="2614862"/>
            <a:ext cx="101065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PyTorch Tensor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34EB-0393-4801-8CF6-CF099CC956C6}"/>
              </a:ext>
            </a:extLst>
          </p:cNvPr>
          <p:cNvSpPr txBox="1"/>
          <p:nvPr/>
        </p:nvSpPr>
        <p:spPr>
          <a:xfrm>
            <a:off x="5037675" y="2707195"/>
            <a:ext cx="122212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TensorImpl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4E3A9-03B4-4454-94D7-FFF0F1DD0532}"/>
              </a:ext>
            </a:extLst>
          </p:cNvPr>
          <p:cNvSpPr txBox="1"/>
          <p:nvPr/>
        </p:nvSpPr>
        <p:spPr>
          <a:xfrm>
            <a:off x="7446997" y="2707195"/>
            <a:ext cx="89550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20947-9CBF-4421-B382-3719AB75B23E}"/>
              </a:ext>
            </a:extLst>
          </p:cNvPr>
          <p:cNvSpPr txBox="1"/>
          <p:nvPr/>
        </p:nvSpPr>
        <p:spPr>
          <a:xfrm>
            <a:off x="9550011" y="2715216"/>
            <a:ext cx="131228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StorageImpl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A5CE75-B901-4BCF-9ECE-5FDA3B68763E}"/>
              </a:ext>
            </a:extLst>
          </p:cNvPr>
          <p:cNvCxnSpPr>
            <a:cxnSpLocks/>
          </p:cNvCxnSpPr>
          <p:nvPr/>
        </p:nvCxnSpPr>
        <p:spPr>
          <a:xfrm>
            <a:off x="1854853" y="2938027"/>
            <a:ext cx="907397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B72AE9-D720-4C30-A8F7-C9DE83AD780E}"/>
              </a:ext>
            </a:extLst>
          </p:cNvPr>
          <p:cNvCxnSpPr>
            <a:cxnSpLocks/>
          </p:cNvCxnSpPr>
          <p:nvPr/>
        </p:nvCxnSpPr>
        <p:spPr>
          <a:xfrm flipV="1">
            <a:off x="3980035" y="2938027"/>
            <a:ext cx="929601" cy="132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B8E2C1-E57D-4292-B7D5-8E6F434C19CA}"/>
              </a:ext>
            </a:extLst>
          </p:cNvPr>
          <p:cNvCxnSpPr>
            <a:cxnSpLocks/>
          </p:cNvCxnSpPr>
          <p:nvPr/>
        </p:nvCxnSpPr>
        <p:spPr>
          <a:xfrm flipV="1">
            <a:off x="8482212" y="2929277"/>
            <a:ext cx="929601" cy="132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B225F3-C684-4A9F-A91C-E49A07B6A5A1}"/>
              </a:ext>
            </a:extLst>
          </p:cNvPr>
          <p:cNvCxnSpPr>
            <a:cxnSpLocks/>
          </p:cNvCxnSpPr>
          <p:nvPr/>
        </p:nvCxnSpPr>
        <p:spPr>
          <a:xfrm flipV="1">
            <a:off x="6378441" y="2913903"/>
            <a:ext cx="929601" cy="132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E3842FA-4804-4381-ADF2-E045F47B28CE}"/>
              </a:ext>
            </a:extLst>
          </p:cNvPr>
          <p:cNvSpPr txBox="1"/>
          <p:nvPr/>
        </p:nvSpPr>
        <p:spPr>
          <a:xfrm>
            <a:off x="5026611" y="2618186"/>
            <a:ext cx="12410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Torchy Tensor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EB60BA-E7B1-46CE-9194-905E68D7CB5E}"/>
              </a:ext>
            </a:extLst>
          </p:cNvPr>
          <p:cNvCxnSpPr>
            <a:cxnSpLocks/>
          </p:cNvCxnSpPr>
          <p:nvPr/>
        </p:nvCxnSpPr>
        <p:spPr>
          <a:xfrm>
            <a:off x="1197543" y="2036732"/>
            <a:ext cx="12328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021150-478A-43C8-B0B1-55556B952706}"/>
              </a:ext>
            </a:extLst>
          </p:cNvPr>
          <p:cNvSpPr txBox="1"/>
          <p:nvPr/>
        </p:nvSpPr>
        <p:spPr>
          <a:xfrm>
            <a:off x="133598" y="1852066"/>
            <a:ext cx="8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print(x)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87FB3F-FC71-4D2B-B0B9-1D4C58989E67}"/>
              </a:ext>
            </a:extLst>
          </p:cNvPr>
          <p:cNvSpPr txBox="1"/>
          <p:nvPr/>
        </p:nvSpPr>
        <p:spPr>
          <a:xfrm>
            <a:off x="2804970" y="1852066"/>
            <a:ext cx="117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x.storage</a:t>
            </a:r>
            <a:r>
              <a:rPr lang="en-US" dirty="0"/>
              <a:t>()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068BFC-BE19-40C2-8CEF-8D6F8027AC4A}"/>
              </a:ext>
            </a:extLst>
          </p:cNvPr>
          <p:cNvSpPr txBox="1"/>
          <p:nvPr/>
        </p:nvSpPr>
        <p:spPr>
          <a:xfrm>
            <a:off x="5154717" y="1852066"/>
            <a:ext cx="117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x.storage</a:t>
            </a:r>
            <a:r>
              <a:rPr lang="en-US" dirty="0"/>
              <a:t>()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ADEB15D-B492-4C94-A4F5-A1DDDAA2C03B}"/>
              </a:ext>
            </a:extLst>
          </p:cNvPr>
          <p:cNvCxnSpPr>
            <a:cxnSpLocks/>
          </p:cNvCxnSpPr>
          <p:nvPr/>
        </p:nvCxnSpPr>
        <p:spPr>
          <a:xfrm>
            <a:off x="4090219" y="2068201"/>
            <a:ext cx="947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827F37-81FB-42B5-94DA-0FCFFB8A77CE}"/>
              </a:ext>
            </a:extLst>
          </p:cNvPr>
          <p:cNvSpPr txBox="1"/>
          <p:nvPr/>
        </p:nvSpPr>
        <p:spPr>
          <a:xfrm>
            <a:off x="4941807" y="3683678"/>
            <a:ext cx="33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tensor materialized?</a:t>
            </a:r>
          </a:p>
          <a:p>
            <a:r>
              <a:rPr lang="en-US" dirty="0"/>
              <a:t> - Yes: behave like a normal tensor</a:t>
            </a:r>
          </a:p>
          <a:p>
            <a:r>
              <a:rPr lang="en-US" dirty="0"/>
              <a:t> - No: flush trace &amp; act normally</a:t>
            </a:r>
          </a:p>
        </p:txBody>
      </p:sp>
    </p:spTree>
    <p:extLst>
      <p:ext uri="{BB962C8B-B14F-4D97-AF65-F5344CB8AC3E}">
        <p14:creationId xmlns:p14="http://schemas.microsoft.com/office/powerpoint/2010/main" val="41087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/>
      <p:bldP spid="33" grpId="0"/>
      <p:bldP spid="3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9C60-AB17-428E-BBE7-11E52887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Eager-frameworks “hacks”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470A96-60C5-40BC-BA01-F09AD266F2E0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5351646" cy="2557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0">
              <a:buNone/>
            </a:pP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 = torch.tensor(((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44000" indent="0">
              <a:buNone/>
            </a:pP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x.transpose(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44000" indent="0">
              <a:buNone/>
            </a:pP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z[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 = 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42</a:t>
            </a:r>
            <a:endParaRPr lang="pl-PL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44000" indent="0">
              <a:buNone/>
            </a:pP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print(z)</a:t>
            </a:r>
            <a:b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A2E5C-8AFF-45E9-AC2C-04EABA356A7B}"/>
              </a:ext>
            </a:extLst>
          </p:cNvPr>
          <p:cNvSpPr txBox="1"/>
          <p:nvPr/>
        </p:nvSpPr>
        <p:spPr>
          <a:xfrm>
            <a:off x="7345680" y="3124646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tensor([[42.,  3.],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[ 2.,  4.]])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DEB05-55E2-4E53-8AA8-DAD11ACA533F}"/>
              </a:ext>
            </a:extLst>
          </p:cNvPr>
          <p:cNvSpPr txBox="1"/>
          <p:nvPr/>
        </p:nvSpPr>
        <p:spPr>
          <a:xfrm>
            <a:off x="7345680" y="3902688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tensor([[42.,  2.],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[ 3.,  4.]])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42759C-0B7D-46D5-AAE5-D91DE28538B9}"/>
              </a:ext>
            </a:extLst>
          </p:cNvPr>
          <p:cNvCxnSpPr>
            <a:cxnSpLocks/>
          </p:cNvCxnSpPr>
          <p:nvPr/>
        </p:nvCxnSpPr>
        <p:spPr>
          <a:xfrm>
            <a:off x="2598821" y="3352800"/>
            <a:ext cx="4652211" cy="762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CA16D4-1D5F-45E8-B77D-B724C0ECFFF7}"/>
              </a:ext>
            </a:extLst>
          </p:cNvPr>
          <p:cNvCxnSpPr>
            <a:cxnSpLocks/>
          </p:cNvCxnSpPr>
          <p:nvPr/>
        </p:nvCxnSpPr>
        <p:spPr>
          <a:xfrm>
            <a:off x="2598821" y="3681664"/>
            <a:ext cx="4652211" cy="3850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FDBEBE6-CCB4-4C1B-A04A-68112F3B6705}"/>
              </a:ext>
            </a:extLst>
          </p:cNvPr>
          <p:cNvSpPr txBox="1"/>
          <p:nvPr/>
        </p:nvSpPr>
        <p:spPr>
          <a:xfrm>
            <a:off x="1097280" y="5834332"/>
            <a:ext cx="418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Transpose fuses marvelously with </a:t>
            </a:r>
            <a:r>
              <a:rPr lang="en-US" dirty="0" err="1"/>
              <a:t>matmul</a:t>
            </a:r>
            <a:r>
              <a:rPr lang="en-US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62FF8-F5C3-43EA-80C7-09EBA87FDFFA}"/>
              </a:ext>
            </a:extLst>
          </p:cNvPr>
          <p:cNvSpPr txBox="1"/>
          <p:nvPr/>
        </p:nvSpPr>
        <p:spPr>
          <a:xfrm>
            <a:off x="7251032" y="5278043"/>
            <a:ext cx="429297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+ ever-increasing list of fused ops that users</a:t>
            </a:r>
            <a:br>
              <a:rPr lang="en-US" dirty="0"/>
            </a:br>
            <a:r>
              <a:rPr lang="en-US" dirty="0"/>
              <a:t>need to call manually</a:t>
            </a:r>
          </a:p>
        </p:txBody>
      </p:sp>
    </p:spTree>
    <p:extLst>
      <p:ext uri="{BB962C8B-B14F-4D97-AF65-F5344CB8AC3E}">
        <p14:creationId xmlns:p14="http://schemas.microsoft.com/office/powerpoint/2010/main" val="404372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1A7C-D07E-4C30-8872-4DE542D0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Eager-mode frameworks are amazing!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8E27-E84F-456E-884E-50A02A87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51646" cy="2557824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x.mul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_(z)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print(x)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A257A-9A0F-47FD-BDAE-F1CCA64A194F}"/>
              </a:ext>
            </a:extLst>
          </p:cNvPr>
          <p:cNvSpPr txBox="1"/>
          <p:nvPr/>
        </p:nvSpPr>
        <p:spPr>
          <a:xfrm>
            <a:off x="1097280" y="4693202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tensor([[11., 20.],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[31., 44.]])</a:t>
            </a:r>
          </a:p>
        </p:txBody>
      </p:sp>
    </p:spTree>
    <p:extLst>
      <p:ext uri="{BB962C8B-B14F-4D97-AF65-F5344CB8AC3E}">
        <p14:creationId xmlns:p14="http://schemas.microsoft.com/office/powerpoint/2010/main" val="182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941674C-9A4B-41D8-B62A-B9DBC2C4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3829" y="4462170"/>
            <a:ext cx="1486453" cy="1214625"/>
          </a:xfrm>
          <a:prstGeom prst="rect">
            <a:avLst/>
          </a:prstGeom>
        </p:spPr>
      </p:pic>
      <p:pic>
        <p:nvPicPr>
          <p:cNvPr id="11" name="Picture 10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B6CBD7F4-2A13-48D6-8042-AE5D9C9C4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47845" y="2490838"/>
            <a:ext cx="2200843" cy="1766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21A7C-D07E-4C30-8872-4DE542D0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Eager-mode frameworks are slow! 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8E27-E84F-456E-884E-50A02A87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51646" cy="2557824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x.mul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_(z)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05A01-5A33-41BF-98B2-58D9ED28F6FC}"/>
              </a:ext>
            </a:extLst>
          </p:cNvPr>
          <p:cNvSpPr txBox="1"/>
          <p:nvPr/>
        </p:nvSpPr>
        <p:spPr>
          <a:xfrm>
            <a:off x="1097280" y="4693202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tensor([[11., 20.],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[31., 44.]])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2AE93-187A-4EA7-8C6D-964388077486}"/>
              </a:ext>
            </a:extLst>
          </p:cNvPr>
          <p:cNvSpPr txBox="1"/>
          <p:nvPr/>
        </p:nvSpPr>
        <p:spPr>
          <a:xfrm>
            <a:off x="9105361" y="4131845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tensor([[11., 20.],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[31., 44.]])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2E28A-B2F2-40AE-99E1-3CFBD763AB0B}"/>
              </a:ext>
            </a:extLst>
          </p:cNvPr>
          <p:cNvSpPr txBox="1"/>
          <p:nvPr/>
        </p:nvSpPr>
        <p:spPr>
          <a:xfrm>
            <a:off x="9105362" y="2101405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tensor([[ 5., 12.],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[21., 32.]])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F80AD-A9C2-4980-988E-A43B5D0A636E}"/>
              </a:ext>
            </a:extLst>
          </p:cNvPr>
          <p:cNvSpPr txBox="1"/>
          <p:nvPr/>
        </p:nvSpPr>
        <p:spPr>
          <a:xfrm>
            <a:off x="9105362" y="3124646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tensor([[10., 18.],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[28., 40.]])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292F89-D7A0-44DA-B55D-BA77412BA086}"/>
              </a:ext>
            </a:extLst>
          </p:cNvPr>
          <p:cNvCxnSpPr>
            <a:cxnSpLocks/>
          </p:cNvCxnSpPr>
          <p:nvPr/>
        </p:nvCxnSpPr>
        <p:spPr>
          <a:xfrm>
            <a:off x="2943726" y="2863517"/>
            <a:ext cx="3761874" cy="34428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5B324C-3F9F-41F5-B7D7-8FF953DC0AD1}"/>
              </a:ext>
            </a:extLst>
          </p:cNvPr>
          <p:cNvCxnSpPr>
            <a:cxnSpLocks/>
          </p:cNvCxnSpPr>
          <p:nvPr/>
        </p:nvCxnSpPr>
        <p:spPr>
          <a:xfrm>
            <a:off x="2943726" y="3124646"/>
            <a:ext cx="3761874" cy="2855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21EFCD-B20E-4772-9C28-237A70572D24}"/>
              </a:ext>
            </a:extLst>
          </p:cNvPr>
          <p:cNvCxnSpPr>
            <a:cxnSpLocks/>
          </p:cNvCxnSpPr>
          <p:nvPr/>
        </p:nvCxnSpPr>
        <p:spPr>
          <a:xfrm>
            <a:off x="2847474" y="3429000"/>
            <a:ext cx="3818021" cy="2855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03011F-3DF2-4FAF-87DE-A1A90EB35886}"/>
              </a:ext>
            </a:extLst>
          </p:cNvPr>
          <p:cNvCxnSpPr>
            <a:cxnSpLocks/>
          </p:cNvCxnSpPr>
          <p:nvPr/>
        </p:nvCxnSpPr>
        <p:spPr>
          <a:xfrm flipV="1">
            <a:off x="8614611" y="2424570"/>
            <a:ext cx="432996" cy="15119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A94944-6C43-450C-9DD0-ADECEF934CE6}"/>
              </a:ext>
            </a:extLst>
          </p:cNvPr>
          <p:cNvCxnSpPr>
            <a:cxnSpLocks/>
          </p:cNvCxnSpPr>
          <p:nvPr/>
        </p:nvCxnSpPr>
        <p:spPr>
          <a:xfrm flipH="1" flipV="1">
            <a:off x="2943727" y="3035659"/>
            <a:ext cx="3704118" cy="22731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03E4AD-810A-46DD-9EC5-0139669B3118}"/>
              </a:ext>
            </a:extLst>
          </p:cNvPr>
          <p:cNvCxnSpPr>
            <a:cxnSpLocks/>
          </p:cNvCxnSpPr>
          <p:nvPr/>
        </p:nvCxnSpPr>
        <p:spPr>
          <a:xfrm flipH="1" flipV="1">
            <a:off x="2847473" y="3365727"/>
            <a:ext cx="3796360" cy="16883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0E7691-A5F5-445B-B597-C8F12E906269}"/>
              </a:ext>
            </a:extLst>
          </p:cNvPr>
          <p:cNvCxnSpPr>
            <a:cxnSpLocks/>
          </p:cNvCxnSpPr>
          <p:nvPr/>
        </p:nvCxnSpPr>
        <p:spPr>
          <a:xfrm flipH="1">
            <a:off x="2581174" y="3824203"/>
            <a:ext cx="4084322" cy="9803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E34A59-1E87-424A-BF15-24620A86132F}"/>
              </a:ext>
            </a:extLst>
          </p:cNvPr>
          <p:cNvCxnSpPr>
            <a:cxnSpLocks/>
          </p:cNvCxnSpPr>
          <p:nvPr/>
        </p:nvCxnSpPr>
        <p:spPr>
          <a:xfrm flipV="1">
            <a:off x="2648555" y="3948573"/>
            <a:ext cx="4016940" cy="1729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81F558-BD57-4021-8B58-ACA4E508A6E6}"/>
              </a:ext>
            </a:extLst>
          </p:cNvPr>
          <p:cNvCxnSpPr>
            <a:cxnSpLocks/>
          </p:cNvCxnSpPr>
          <p:nvPr/>
        </p:nvCxnSpPr>
        <p:spPr>
          <a:xfrm>
            <a:off x="7266039" y="4138732"/>
            <a:ext cx="0" cy="37049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BD986C4-C49F-4E31-97B8-0E1586A6E819}"/>
              </a:ext>
            </a:extLst>
          </p:cNvPr>
          <p:cNvCxnSpPr>
            <a:cxnSpLocks/>
          </p:cNvCxnSpPr>
          <p:nvPr/>
        </p:nvCxnSpPr>
        <p:spPr>
          <a:xfrm>
            <a:off x="8710863" y="3149317"/>
            <a:ext cx="336744" cy="2148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2FEDAAE-93AD-40DD-8774-335F1BC09BDC}"/>
              </a:ext>
            </a:extLst>
          </p:cNvPr>
          <p:cNvCxnSpPr>
            <a:cxnSpLocks/>
          </p:cNvCxnSpPr>
          <p:nvPr/>
        </p:nvCxnSpPr>
        <p:spPr>
          <a:xfrm>
            <a:off x="8490279" y="3770977"/>
            <a:ext cx="557328" cy="55300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34A09B5-CB48-4EC4-A238-9678921FA469}"/>
              </a:ext>
            </a:extLst>
          </p:cNvPr>
          <p:cNvCxnSpPr>
            <a:cxnSpLocks/>
          </p:cNvCxnSpPr>
          <p:nvPr/>
        </p:nvCxnSpPr>
        <p:spPr>
          <a:xfrm flipH="1">
            <a:off x="4277033" y="5016367"/>
            <a:ext cx="236680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person, wall, indoor, eating&#10;&#10;Description automatically generated">
            <a:extLst>
              <a:ext uri="{FF2B5EF4-FFF2-40B4-BE49-F238E27FC236}">
                <a16:creationId xmlns:a16="http://schemas.microsoft.com/office/drawing/2014/main" id="{C78F52BB-77A7-4F33-8CE5-CF2ED6762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49" name="Rectangle 15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9E356-DD40-4AD6-BC98-33113A32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Is PyTorch inherently inefficient?</a:t>
            </a: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63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32EF-4F86-4830-BF25-10DDCE2A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Torchy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D8A11-11D9-4040-8AC8-C90188C5C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Tracing JIT Compiler for PyTorch</a:t>
            </a:r>
          </a:p>
        </p:txBody>
      </p:sp>
    </p:spTree>
    <p:extLst>
      <p:ext uri="{BB962C8B-B14F-4D97-AF65-F5344CB8AC3E}">
        <p14:creationId xmlns:p14="http://schemas.microsoft.com/office/powerpoint/2010/main" val="283920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9942-79C3-4238-BD2B-74A8BD1A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Tensors are not observed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9324B4-3073-4D32-AAE0-29966434B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6261"/>
            <a:ext cx="2632509" cy="1675508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x.mul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_(x)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C5991-45E7-4DC5-87CD-A374DF91BBBC}"/>
              </a:ext>
            </a:extLst>
          </p:cNvPr>
          <p:cNvSpPr txBox="1"/>
          <p:nvPr/>
        </p:nvSpPr>
        <p:spPr>
          <a:xfrm>
            <a:off x="1097280" y="4394100"/>
            <a:ext cx="4419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 from 2 tensors to another tensor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Intermediate values of w not observed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6F16B-5E40-4A9C-BBC3-A9217C94440C}"/>
              </a:ext>
            </a:extLst>
          </p:cNvPr>
          <p:cNvSpPr txBox="1"/>
          <p:nvPr/>
        </p:nvSpPr>
        <p:spPr>
          <a:xfrm>
            <a:off x="6741854" y="1967443"/>
            <a:ext cx="4798942" cy="190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u="sng" dirty="0"/>
              <a:t>Tensors are only observed: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Data access, e.g., for branching on</a:t>
            </a:r>
            <a:br>
              <a:rPr lang="en-US" dirty="0"/>
            </a:br>
            <a:r>
              <a:rPr lang="en-US" dirty="0"/>
              <a:t>data-dependent models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Printing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Some PyTorch functions query layout, size, </a:t>
            </a:r>
            <a:r>
              <a:rPr lang="en-US" dirty="0" err="1"/>
              <a:t>etc</a:t>
            </a:r>
            <a:br>
              <a:rPr lang="en-US" dirty="0"/>
            </a:br>
            <a:r>
              <a:rPr lang="en-US" dirty="0"/>
              <a:t>for pre-dispatch optimization (a hack)</a:t>
            </a:r>
          </a:p>
        </p:txBody>
      </p:sp>
    </p:spTree>
    <p:extLst>
      <p:ext uri="{BB962C8B-B14F-4D97-AF65-F5344CB8AC3E}">
        <p14:creationId xmlns:p14="http://schemas.microsoft.com/office/powerpoint/2010/main" val="216954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4904-732C-40EB-97B0-F5E62C00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delay execution until observation</a:t>
            </a:r>
          </a:p>
        </p:txBody>
      </p:sp>
      <p:pic>
        <p:nvPicPr>
          <p:cNvPr id="5" name="Picture 4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45473CEF-8B02-4807-8383-7E34EB7C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49493" y="2280604"/>
            <a:ext cx="2200843" cy="17668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7310C8-1A11-419C-A08A-3DE4C434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605" y="1845734"/>
            <a:ext cx="5351646" cy="2557824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x.mul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 =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_(w)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72B7E-466A-4DAA-9520-CBCE31D40BB1}"/>
              </a:ext>
            </a:extLst>
          </p:cNvPr>
          <p:cNvSpPr txBox="1"/>
          <p:nvPr/>
        </p:nvSpPr>
        <p:spPr>
          <a:xfrm>
            <a:off x="9046715" y="4591725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tensor([[11., 20.],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[31., 44.]])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6F5125-3D91-4648-BA06-B63CB944D71F}"/>
              </a:ext>
            </a:extLst>
          </p:cNvPr>
          <p:cNvCxnSpPr>
            <a:cxnSpLocks/>
          </p:cNvCxnSpPr>
          <p:nvPr/>
        </p:nvCxnSpPr>
        <p:spPr>
          <a:xfrm>
            <a:off x="8982547" y="3267701"/>
            <a:ext cx="682821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C205E3-D26C-4E24-B0AE-12E63D7EA07E}"/>
              </a:ext>
            </a:extLst>
          </p:cNvPr>
          <p:cNvSpPr txBox="1"/>
          <p:nvPr/>
        </p:nvSpPr>
        <p:spPr>
          <a:xfrm>
            <a:off x="6930189" y="3001289"/>
            <a:ext cx="196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w0 = </a:t>
            </a:r>
            <a:r>
              <a:rPr lang="en-US" sz="1600" dirty="0" err="1">
                <a:latin typeface="Consolas" panose="020B0609020204030204" pitchFamily="49" charset="0"/>
              </a:rPr>
              <a:t>x.mul</a:t>
            </a:r>
            <a:r>
              <a:rPr lang="en-US" sz="1600" dirty="0">
                <a:latin typeface="Consolas" panose="020B0609020204030204" pitchFamily="49" charset="0"/>
              </a:rPr>
              <a:t>(y)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w1 = w0.add(y)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x1 = </a:t>
            </a:r>
            <a:r>
              <a:rPr lang="en-US" sz="1600" dirty="0" err="1">
                <a:latin typeface="Consolas" panose="020B0609020204030204" pitchFamily="49" charset="0"/>
              </a:rPr>
              <a:t>x.add</a:t>
            </a:r>
            <a:r>
              <a:rPr lang="en-US" sz="1600" dirty="0">
                <a:latin typeface="Consolas" panose="020B0609020204030204" pitchFamily="49" charset="0"/>
              </a:rPr>
              <a:t>_(w1)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1B9D06-2743-4ED3-B2C3-8A157CB609D0}"/>
              </a:ext>
            </a:extLst>
          </p:cNvPr>
          <p:cNvSpPr txBox="1"/>
          <p:nvPr/>
        </p:nvSpPr>
        <p:spPr>
          <a:xfrm>
            <a:off x="6930190" y="2631957"/>
            <a:ext cx="205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Tracing JIT Compiler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BF4662-EF8C-4795-B37B-CDC5E85560D8}"/>
              </a:ext>
            </a:extLst>
          </p:cNvPr>
          <p:cNvCxnSpPr>
            <a:cxnSpLocks/>
          </p:cNvCxnSpPr>
          <p:nvPr/>
        </p:nvCxnSpPr>
        <p:spPr>
          <a:xfrm>
            <a:off x="10688461" y="3924619"/>
            <a:ext cx="0" cy="4789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842BC7-3A60-4CF8-84AA-6D8F4DBE6A60}"/>
              </a:ext>
            </a:extLst>
          </p:cNvPr>
          <p:cNvCxnSpPr>
            <a:cxnSpLocks/>
          </p:cNvCxnSpPr>
          <p:nvPr/>
        </p:nvCxnSpPr>
        <p:spPr>
          <a:xfrm>
            <a:off x="6096000" y="3159153"/>
            <a:ext cx="682821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2690A2-BEF0-4A6B-BF88-DDCF7BB521B9}"/>
              </a:ext>
            </a:extLst>
          </p:cNvPr>
          <p:cNvSpPr txBox="1"/>
          <p:nvPr/>
        </p:nvSpPr>
        <p:spPr>
          <a:xfrm>
            <a:off x="865239" y="4729316"/>
            <a:ext cx="260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Observable event!</a:t>
            </a:r>
            <a:br>
              <a:rPr lang="en-US" dirty="0"/>
            </a:br>
            <a:r>
              <a:rPr lang="en-US" dirty="0"/>
              <a:t>Stop tracing and compute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EA6D15-0A3C-42CA-9F3C-635BDA319EC0}"/>
              </a:ext>
            </a:extLst>
          </p:cNvPr>
          <p:cNvCxnSpPr>
            <a:cxnSpLocks/>
          </p:cNvCxnSpPr>
          <p:nvPr/>
        </p:nvCxnSpPr>
        <p:spPr>
          <a:xfrm>
            <a:off x="1248697" y="4164088"/>
            <a:ext cx="363793" cy="5801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1542</Words>
  <Application>Microsoft Office PowerPoint</Application>
  <PresentationFormat>Widescreen</PresentationFormat>
  <Paragraphs>280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Consolas</vt:lpstr>
      <vt:lpstr>Courier New</vt:lpstr>
      <vt:lpstr>Retrospect</vt:lpstr>
      <vt:lpstr>Torchy: A Tracing JIT Compiler for</vt:lpstr>
      <vt:lpstr>Computing demand for ML is exploding</vt:lpstr>
      <vt:lpstr>ML models run in frameworks</vt:lpstr>
      <vt:lpstr>Eager-mode frameworks are amazing!</vt:lpstr>
      <vt:lpstr>Eager-mode frameworks are slow! 🙄</vt:lpstr>
      <vt:lpstr>Is PyTorch inherently inefficient?</vt:lpstr>
      <vt:lpstr>Torchy</vt:lpstr>
      <vt:lpstr>Most Tensors are not observed</vt:lpstr>
      <vt:lpstr>Idea: delay execution until observation</vt:lpstr>
      <vt:lpstr>Torchy</vt:lpstr>
      <vt:lpstr>Intercepting PyTorch function calls</vt:lpstr>
      <vt:lpstr>Microbenchmarks</vt:lpstr>
      <vt:lpstr>Experiments with Standard Models</vt:lpstr>
      <vt:lpstr>Bert from the compiler’s perspective</vt:lpstr>
      <vt:lpstr>PowerPoint Presentation</vt:lpstr>
      <vt:lpstr>PowerPoint Presentation</vt:lpstr>
      <vt:lpstr>Early Results</vt:lpstr>
      <vt:lpstr>Summary: Torchy</vt:lpstr>
      <vt:lpstr>Trace sizes</vt:lpstr>
      <vt:lpstr>Tracing JIT compilers</vt:lpstr>
      <vt:lpstr>Flush Reasons</vt:lpstr>
      <vt:lpstr>How many traces?</vt:lpstr>
      <vt:lpstr>ResNet trace explosion</vt:lpstr>
      <vt:lpstr>Life of a PyTorch function call</vt:lpstr>
      <vt:lpstr>What’s a Tensor?</vt:lpstr>
      <vt:lpstr>Tensor creation</vt:lpstr>
      <vt:lpstr>TorchScript Compilation</vt:lpstr>
      <vt:lpstr>TorchScript Tracing</vt:lpstr>
      <vt:lpstr>Tracing input-dependent code</vt:lpstr>
      <vt:lpstr>Intercepting non-dispatched events</vt:lpstr>
      <vt:lpstr>Eager-frameworks “hacks”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2022-03-25T11:26:27Z</dcterms:created>
  <dcterms:modified xsi:type="dcterms:W3CDTF">2023-02-22T14:44:52Z</dcterms:modified>
</cp:coreProperties>
</file>