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33"/>
  </p:notesMasterIdLst>
  <p:sldIdLst>
    <p:sldId id="257" r:id="rId2"/>
    <p:sldId id="332" r:id="rId3"/>
    <p:sldId id="346" r:id="rId4"/>
    <p:sldId id="345" r:id="rId5"/>
    <p:sldId id="341" r:id="rId6"/>
    <p:sldId id="348" r:id="rId7"/>
    <p:sldId id="342" r:id="rId8"/>
    <p:sldId id="336" r:id="rId9"/>
    <p:sldId id="340" r:id="rId10"/>
    <p:sldId id="344" r:id="rId11"/>
    <p:sldId id="349" r:id="rId12"/>
    <p:sldId id="338" r:id="rId13"/>
    <p:sldId id="347" r:id="rId14"/>
    <p:sldId id="350" r:id="rId15"/>
    <p:sldId id="356" r:id="rId16"/>
    <p:sldId id="357" r:id="rId17"/>
    <p:sldId id="358" r:id="rId18"/>
    <p:sldId id="359" r:id="rId19"/>
    <p:sldId id="360" r:id="rId20"/>
    <p:sldId id="361" r:id="rId21"/>
    <p:sldId id="362" r:id="rId22"/>
    <p:sldId id="364" r:id="rId23"/>
    <p:sldId id="351" r:id="rId24"/>
    <p:sldId id="355" r:id="rId25"/>
    <p:sldId id="365" r:id="rId26"/>
    <p:sldId id="354" r:id="rId27"/>
    <p:sldId id="335" r:id="rId28"/>
    <p:sldId id="334" r:id="rId29"/>
    <p:sldId id="337" r:id="rId30"/>
    <p:sldId id="333" r:id="rId31"/>
    <p:sldId id="259" r:id="rId32"/>
  </p:sldIdLst>
  <p:sldSz cx="9144000" cy="6858000" type="screen4x3"/>
  <p:notesSz cx="6858000" cy="9144000"/>
  <p:defaultTextStyle>
    <a:defPPr>
      <a:defRPr lang="pt-P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68">
          <p15:clr>
            <a:srgbClr val="A4A3A4"/>
          </p15:clr>
        </p15:guide>
        <p15:guide id="3" pos="336">
          <p15:clr>
            <a:srgbClr val="A4A3A4"/>
          </p15:clr>
        </p15:guide>
        <p15:guide id="4" pos="43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BB3B"/>
    <a:srgbClr val="5EBA35"/>
    <a:srgbClr val="0F1177"/>
    <a:srgbClr val="66FF66"/>
    <a:srgbClr val="202B92"/>
    <a:srgbClr val="009242"/>
    <a:srgbClr val="003575"/>
    <a:srgbClr val="023378"/>
    <a:srgbClr val="007D7D"/>
    <a:srgbClr val="162E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03" autoAdjust="0"/>
    <p:restoredTop sz="82226" autoAdjust="0"/>
  </p:normalViewPr>
  <p:slideViewPr>
    <p:cSldViewPr>
      <p:cViewPr varScale="1">
        <p:scale>
          <a:sx n="61" d="100"/>
          <a:sy n="61" d="100"/>
        </p:scale>
        <p:origin x="1428" y="72"/>
      </p:cViewPr>
      <p:guideLst>
        <p:guide orient="horz" pos="2160"/>
        <p:guide pos="2868"/>
        <p:guide pos="336"/>
        <p:guide pos="43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198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PT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PT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PT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384C3AA-F440-41FB-B19C-BF20F2916D7D}" type="slidenum">
              <a:rPr lang="pt-PT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651808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Language similar to PEC’s (previous</a:t>
            </a:r>
            <a:r>
              <a:rPr lang="en-US" baseline="0" dirty="0" smtClean="0"/>
              <a:t> work)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It’s not sufficient for all cases (e.g.,</a:t>
            </a:r>
            <a:r>
              <a:rPr lang="en-US" baseline="0" dirty="0" smtClean="0"/>
              <a:t> lacks </a:t>
            </a:r>
            <a:r>
              <a:rPr lang="en-US" baseline="0" dirty="0" err="1" smtClean="0"/>
              <a:t>arith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arith</a:t>
            </a:r>
            <a:r>
              <a:rPr lang="en-US" baseline="0" dirty="0" smtClean="0"/>
              <a:t> rules).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C3AA-F440-41FB-B19C-BF20F2916D7D}" type="slidenum">
              <a:rPr lang="pt-PT" smtClean="0"/>
              <a:pPr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7301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C3AA-F440-41FB-B19C-BF20F2916D7D}" type="slidenum">
              <a:rPr lang="pt-PT" smtClean="0"/>
              <a:pPr/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3134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WP gen as constraint solving.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C3AA-F440-41FB-B19C-BF20F2916D7D}" type="slidenum">
              <a:rPr lang="pt-PT" smtClean="0"/>
              <a:pPr/>
              <a:t>17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64019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Set membership encoded as Boolean vars.</a:t>
            </a:r>
          </a:p>
          <a:p>
            <a:r>
              <a:rPr lang="en-US" dirty="0" smtClean="0"/>
              <a:t>If read set is empty, then B0=B1 (</a:t>
            </a:r>
            <a:r>
              <a:rPr lang="en-US" dirty="0" err="1" smtClean="0"/>
              <a:t>i.e</a:t>
            </a:r>
            <a:r>
              <a:rPr lang="en-US" dirty="0" smtClean="0"/>
              <a:t>, it’s a constant).</a:t>
            </a:r>
          </a:p>
          <a:p>
            <a:r>
              <a:rPr lang="en-US" dirty="0" smtClean="0"/>
              <a:t>Similar</a:t>
            </a:r>
            <a:r>
              <a:rPr lang="en-US" baseline="0" dirty="0" smtClean="0"/>
              <a:t> for Statements.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C3AA-F440-41FB-B19C-BF20F2916D7D}" type="slidenum">
              <a:rPr lang="pt-PT" smtClean="0"/>
              <a:pPr/>
              <a:t>18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0773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C3AA-F440-41FB-B19C-BF20F2916D7D}" type="slidenum">
              <a:rPr lang="pt-PT" smtClean="0"/>
              <a:pPr/>
              <a:t>19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774613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 a</a:t>
            </a:r>
            <a:r>
              <a:rPr lang="en-US" baseline="0" dirty="0" smtClean="0"/>
              <a:t> very interesting model, though.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C3AA-F440-41FB-B19C-BF20F2916D7D}" type="slidenum">
              <a:rPr lang="pt-PT" smtClean="0"/>
              <a:pPr/>
              <a:t>20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21789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C3AA-F440-41FB-B19C-BF20F2916D7D}" type="slidenum">
              <a:rPr lang="pt-PT" smtClean="0"/>
              <a:pPr/>
              <a:t>21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51161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C3AA-F440-41FB-B19C-BF20F2916D7D}" type="slidenum">
              <a:rPr lang="pt-PT" smtClean="0"/>
              <a:pPr/>
              <a:t>29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08632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5" name="AutoShape 83"/>
          <p:cNvSpPr>
            <a:spLocks noChangeArrowheads="1"/>
          </p:cNvSpPr>
          <p:nvPr userDrawn="1"/>
        </p:nvSpPr>
        <p:spPr bwMode="auto">
          <a:xfrm>
            <a:off x="533400" y="762000"/>
            <a:ext cx="7315200" cy="2667000"/>
          </a:xfrm>
          <a:prstGeom prst="roundRect">
            <a:avLst>
              <a:gd name="adj" fmla="val 2801"/>
            </a:avLst>
          </a:prstGeom>
          <a:solidFill>
            <a:srgbClr val="58BB3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24000" y="1371600"/>
            <a:ext cx="5181600" cy="10668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2438400"/>
            <a:ext cx="5181600" cy="990600"/>
          </a:xfrm>
        </p:spPr>
        <p:txBody>
          <a:bodyPr/>
          <a:lstStyle>
            <a:lvl1pPr marL="0" indent="0">
              <a:buFont typeface="Times" panose="02020603050405020304" pitchFamily="18" charset="0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3151" name="Rectangle 79"/>
          <p:cNvSpPr>
            <a:spLocks noChangeArrowheads="1"/>
          </p:cNvSpPr>
          <p:nvPr userDrawn="1"/>
        </p:nvSpPr>
        <p:spPr bwMode="auto">
          <a:xfrm>
            <a:off x="6858000" y="0"/>
            <a:ext cx="2286000" cy="3429000"/>
          </a:xfrm>
          <a:prstGeom prst="rect">
            <a:avLst/>
          </a:prstGeom>
          <a:solidFill>
            <a:srgbClr val="162E7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91" name="Picture 19" descr="temp_powerpoint3.jpg                                           00018DAFmac_1                          B81C06B4: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189413"/>
            <a:ext cx="3276600" cy="1541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54" name="Picture 82" descr="base_inescID_temp.jpg                                          000501C1mac_1                          BD59F8F7: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413" y="328613"/>
            <a:ext cx="7621587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48" name="Text Box 76"/>
          <p:cNvSpPr txBox="1">
            <a:spLocks noChangeArrowheads="1"/>
          </p:cNvSpPr>
          <p:nvPr userDrawn="1"/>
        </p:nvSpPr>
        <p:spPr bwMode="auto">
          <a:xfrm>
            <a:off x="6991350" y="1158875"/>
            <a:ext cx="184785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PT" sz="1800" b="1">
                <a:solidFill>
                  <a:schemeClr val="bg1"/>
                </a:solidFill>
                <a:latin typeface="Helvetica" panose="020B0604020202020204" pitchFamily="34" charset="0"/>
              </a:rPr>
              <a:t>technology</a:t>
            </a:r>
            <a:r>
              <a:rPr lang="pt-PT" sz="1400">
                <a:solidFill>
                  <a:schemeClr val="bg1"/>
                </a:solidFill>
                <a:latin typeface="Helvetica" panose="020B0604020202020204" pitchFamily="34" charset="0"/>
              </a:rPr>
              <a:t/>
            </a:r>
            <a:br>
              <a:rPr lang="pt-PT" sz="1400">
                <a:solidFill>
                  <a:schemeClr val="bg1"/>
                </a:solidFill>
                <a:latin typeface="Helvetica" panose="020B0604020202020204" pitchFamily="34" charset="0"/>
              </a:rPr>
            </a:br>
            <a:r>
              <a:rPr lang="pt-PT" sz="1400">
                <a:solidFill>
                  <a:schemeClr val="bg1"/>
                </a:solidFill>
                <a:latin typeface="Helvetica" panose="020B0604020202020204" pitchFamily="34" charset="0"/>
              </a:rPr>
              <a:t>from seed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24" t="23794" r="12820" b="26837"/>
          <a:stretch/>
        </p:blipFill>
        <p:spPr>
          <a:xfrm>
            <a:off x="279400" y="6408000"/>
            <a:ext cx="864095" cy="40324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dirty="0" err="1" smtClean="0"/>
              <a:t>Weakest</a:t>
            </a:r>
            <a:r>
              <a:rPr lang="pt-PT" dirty="0" smtClean="0"/>
              <a:t> </a:t>
            </a:r>
            <a:r>
              <a:rPr lang="pt-PT" dirty="0" err="1" smtClean="0"/>
              <a:t>Precondition</a:t>
            </a:r>
            <a:r>
              <a:rPr lang="pt-PT" dirty="0" smtClean="0"/>
              <a:t> </a:t>
            </a:r>
            <a:r>
              <a:rPr lang="pt-PT" dirty="0" err="1" smtClean="0"/>
              <a:t>Synthesis</a:t>
            </a:r>
            <a:r>
              <a:rPr lang="pt-PT" dirty="0" smtClean="0"/>
              <a:t> for </a:t>
            </a:r>
            <a:r>
              <a:rPr lang="pt-PT" dirty="0" err="1" smtClean="0"/>
              <a:t>Compiler</a:t>
            </a:r>
            <a:r>
              <a:rPr lang="pt-PT" dirty="0" smtClean="0"/>
              <a:t> </a:t>
            </a:r>
            <a:r>
              <a:rPr lang="pt-PT" dirty="0" err="1" smtClean="0"/>
              <a:t>Optimizations</a:t>
            </a:r>
            <a:endParaRPr lang="pt-PT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65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dirty="0" err="1" smtClean="0"/>
              <a:t>Weakest</a:t>
            </a:r>
            <a:r>
              <a:rPr lang="pt-PT" dirty="0" smtClean="0"/>
              <a:t> </a:t>
            </a:r>
            <a:r>
              <a:rPr lang="pt-PT" dirty="0" err="1" smtClean="0"/>
              <a:t>Precondition</a:t>
            </a:r>
            <a:r>
              <a:rPr lang="pt-PT" dirty="0" smtClean="0"/>
              <a:t> </a:t>
            </a:r>
            <a:r>
              <a:rPr lang="pt-PT" dirty="0" err="1" smtClean="0"/>
              <a:t>Synthesis</a:t>
            </a:r>
            <a:r>
              <a:rPr lang="pt-PT" dirty="0" smtClean="0"/>
              <a:t> for </a:t>
            </a:r>
            <a:r>
              <a:rPr lang="pt-PT" dirty="0" err="1" smtClean="0"/>
              <a:t>Compiler</a:t>
            </a:r>
            <a:r>
              <a:rPr lang="pt-PT" dirty="0" smtClean="0"/>
              <a:t> </a:t>
            </a:r>
            <a:r>
              <a:rPr lang="pt-PT" dirty="0" err="1" smtClean="0"/>
              <a:t>Optimizations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83730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AutoShape 38"/>
          <p:cNvSpPr>
            <a:spLocks noChangeArrowheads="1"/>
          </p:cNvSpPr>
          <p:nvPr userDrawn="1"/>
        </p:nvSpPr>
        <p:spPr bwMode="auto">
          <a:xfrm>
            <a:off x="304800" y="304800"/>
            <a:ext cx="7543800" cy="990600"/>
          </a:xfrm>
          <a:prstGeom prst="roundRect">
            <a:avLst>
              <a:gd name="adj" fmla="val 4611"/>
            </a:avLst>
          </a:prstGeom>
          <a:solidFill>
            <a:srgbClr val="5EBA3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12750"/>
            <a:ext cx="4876800" cy="80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Master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pt-PT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524000"/>
            <a:ext cx="84582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</a:p>
        </p:txBody>
      </p:sp>
      <p:sp>
        <p:nvSpPr>
          <p:cNvPr id="1057" name="Rectangle 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71600" y="6534589"/>
            <a:ext cx="6096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pt-PT" dirty="0" smtClean="0"/>
              <a:t>Verifying </a:t>
            </a:r>
            <a:r>
              <a:rPr lang="pt-PT" dirty="0" err="1" smtClean="0"/>
              <a:t>Optimizations</a:t>
            </a:r>
            <a:r>
              <a:rPr lang="pt-PT" dirty="0" smtClean="0"/>
              <a:t> </a:t>
            </a:r>
            <a:r>
              <a:rPr lang="pt-PT" dirty="0" err="1" smtClean="0"/>
              <a:t>Using</a:t>
            </a:r>
            <a:r>
              <a:rPr lang="pt-PT" dirty="0" smtClean="0"/>
              <a:t> SMT </a:t>
            </a:r>
            <a:r>
              <a:rPr lang="pt-PT" dirty="0" err="1" smtClean="0"/>
              <a:t>Solvers</a:t>
            </a:r>
            <a:endParaRPr lang="pt-PT" dirty="0"/>
          </a:p>
        </p:txBody>
      </p:sp>
      <p:sp>
        <p:nvSpPr>
          <p:cNvPr id="1060" name="Line 36"/>
          <p:cNvSpPr>
            <a:spLocks noChangeShapeType="1"/>
          </p:cNvSpPr>
          <p:nvPr userDrawn="1"/>
        </p:nvSpPr>
        <p:spPr bwMode="auto">
          <a:xfrm>
            <a:off x="1371600" y="6477000"/>
            <a:ext cx="77724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" name="Rectangle 41"/>
          <p:cNvSpPr>
            <a:spLocks noChangeArrowheads="1"/>
          </p:cNvSpPr>
          <p:nvPr userDrawn="1"/>
        </p:nvSpPr>
        <p:spPr bwMode="auto">
          <a:xfrm>
            <a:off x="7086600" y="0"/>
            <a:ext cx="2057400" cy="1295400"/>
          </a:xfrm>
          <a:prstGeom prst="rect">
            <a:avLst/>
          </a:prstGeom>
          <a:solidFill>
            <a:srgbClr val="162E7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66" name="Picture 42" descr="base_inescID_temp.jpg                                          000501C1mac_1                          BD59F8F7: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76200"/>
            <a:ext cx="3657600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6915150" y="412750"/>
            <a:ext cx="18478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PT" sz="1400" b="1">
                <a:solidFill>
                  <a:schemeClr val="bg1"/>
                </a:solidFill>
                <a:latin typeface="Helvetica" panose="020B0604020202020204" pitchFamily="34" charset="0"/>
              </a:rPr>
              <a:t>technology</a:t>
            </a:r>
            <a:r>
              <a:rPr lang="pt-PT" sz="1000">
                <a:solidFill>
                  <a:schemeClr val="bg1"/>
                </a:solidFill>
                <a:latin typeface="Helvetica" panose="020B0604020202020204" pitchFamily="34" charset="0"/>
              </a:rPr>
              <a:t/>
            </a:r>
            <a:br>
              <a:rPr lang="pt-PT" sz="1000">
                <a:solidFill>
                  <a:schemeClr val="bg1"/>
                </a:solidFill>
                <a:latin typeface="Helvetica" panose="020B0604020202020204" pitchFamily="34" charset="0"/>
              </a:rPr>
            </a:br>
            <a:r>
              <a:rPr lang="pt-PT" sz="1000">
                <a:solidFill>
                  <a:schemeClr val="bg1"/>
                </a:solidFill>
                <a:latin typeface="Helvetica" panose="020B0604020202020204" pitchFamily="34" charset="0"/>
              </a:rPr>
              <a:t>from seed</a:t>
            </a:r>
          </a:p>
        </p:txBody>
      </p:sp>
      <p:pic>
        <p:nvPicPr>
          <p:cNvPr id="1069" name="Picture 45" descr="inesc_id.jpg                                                   000501C1mac_1                          BD59F8F7: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09600"/>
            <a:ext cx="1295400" cy="63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24" t="23794" r="12820" b="26837"/>
          <a:stretch/>
        </p:blipFill>
        <p:spPr>
          <a:xfrm>
            <a:off x="279400" y="6408000"/>
            <a:ext cx="864095" cy="4032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58BB3B"/>
        </a:buClr>
        <a:buFont typeface="Times" panose="02020603050405020304" pitchFamily="18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goo.gl/7K02H9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58280" y="1611288"/>
            <a:ext cx="5445968" cy="881608"/>
          </a:xfrm>
        </p:spPr>
        <p:txBody>
          <a:bodyPr/>
          <a:lstStyle/>
          <a:p>
            <a:r>
              <a:rPr lang="en-US" sz="2400" dirty="0" smtClean="0"/>
              <a:t>Weakest Precondition Synthesis for Compiler Optimizations</a:t>
            </a:r>
            <a:endParaRPr lang="en-US" sz="24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8280" y="2708920"/>
            <a:ext cx="5181600" cy="648072"/>
          </a:xfrm>
        </p:spPr>
        <p:txBody>
          <a:bodyPr/>
          <a:lstStyle/>
          <a:p>
            <a:r>
              <a:rPr lang="pt-PT" dirty="0" smtClean="0"/>
              <a:t>Nuno Lopes </a:t>
            </a:r>
            <a:r>
              <a:rPr lang="pt-PT" dirty="0" err="1" smtClean="0"/>
              <a:t>and</a:t>
            </a:r>
            <a:r>
              <a:rPr lang="pt-PT" dirty="0" smtClean="0"/>
              <a:t> José Monteiro</a:t>
            </a:r>
            <a:endParaRPr lang="pt-P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 </a:t>
            </a:r>
            <a:r>
              <a:rPr lang="en-US" dirty="0" err="1" smtClean="0"/>
              <a:t>Unswitching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Weakest Precondition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5651" y="2296618"/>
            <a:ext cx="233910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hile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 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endParaRPr lang="pt-PT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lvl="1">
              <a:spcBef>
                <a:spcPts val="0"/>
              </a:spcBef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lvl="1">
              <a:spcBef>
                <a:spcPts val="0"/>
              </a:spcBef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0032" y="1988840"/>
            <a:ext cx="30963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 </a:t>
            </a: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endParaRPr lang="pt-PT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hile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 N</a:t>
            </a:r>
            <a:r>
              <a:rPr lang="pt-PT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lvl="1">
              <a:spcBef>
                <a:spcPts val="0"/>
              </a:spcBef>
            </a:pP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pt-PT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pt-PT" sz="2000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I 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:= I + 1</a:t>
            </a:r>
          </a:p>
          <a:p>
            <a:pPr marL="0" lvl="1">
              <a:spcBef>
                <a:spcPts val="0"/>
              </a:spcBef>
            </a:pP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endParaRPr lang="pt-PT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lvl="1">
              <a:spcBef>
                <a:spcPts val="0"/>
              </a:spcBef>
            </a:pPr>
            <a:r>
              <a:rPr lang="pt-PT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pt-PT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lvl="1">
              <a:spcBef>
                <a:spcPts val="0"/>
              </a:spcBef>
            </a:pP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I := I + 1</a:t>
            </a:r>
            <a:endParaRPr lang="pt-PT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71171" y="3035281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r>
              <a:rPr lang="en-US" dirty="0" smtClean="0"/>
              <a:t>→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6"/>
              <p:cNvSpPr txBox="1"/>
              <p:nvPr/>
            </p:nvSpPr>
            <p:spPr>
              <a:xfrm>
                <a:off x="605079" y="4756877"/>
                <a:ext cx="2454753" cy="132343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pt-PT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9pPr>
              </a:lstStyle>
              <a:p>
                <a:r>
                  <a:rPr lang="en-US" sz="2000" u="sng" dirty="0" smtClean="0">
                    <a:latin typeface="+mj-lt"/>
                  </a:rPr>
                  <a:t>Precondition: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0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</m:oMath>
                  </m:oMathPara>
                </a14:m>
                <a:endParaRPr lang="pt-PT" sz="20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𝑊</m:t>
                      </m:r>
                      <m:d>
                        <m:dPr>
                          <m:ctrlP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pt-P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pt-P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=∅∧</m:t>
                      </m:r>
                    </m:oMath>
                  </m:oMathPara>
                </a14:m>
                <a:endParaRPr lang="pt-PT" sz="20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𝑊</m:t>
                      </m:r>
                      <m:d>
                        <m:dPr>
                          <m:ctrlP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pt-P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pt-P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=∅ </m:t>
                      </m:r>
                    </m:oMath>
                  </m:oMathPara>
                </a14:m>
                <a:endParaRPr lang="pt-PT" sz="2000" b="0" dirty="0" smtClean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079" y="4756877"/>
                <a:ext cx="2454753" cy="1323439"/>
              </a:xfrm>
              <a:prstGeom prst="rect">
                <a:avLst/>
              </a:prstGeom>
              <a:blipFill rotWithShape="0">
                <a:blip r:embed="rId2"/>
                <a:stretch>
                  <a:fillRect l="-2222" t="-1370"/>
                </a:stretch>
              </a:blipFill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314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Preliminaries</a:t>
            </a:r>
          </a:p>
          <a:p>
            <a:r>
              <a:rPr lang="en-US" dirty="0" smtClean="0"/>
              <a:t>Language of Preconditions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Example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Algorithm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Evaluation: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PSyCO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73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Read and Write sets for each template statement/expression</a:t>
                </a:r>
              </a:p>
              <a:p>
                <a:r>
                  <a:rPr lang="en-US" dirty="0" smtClean="0"/>
                  <a:t>Arbitrary constraints over read/write sets</a:t>
                </a:r>
              </a:p>
              <a:p>
                <a:r>
                  <a:rPr lang="en-US" dirty="0"/>
                  <a:t>I</a:t>
                </a:r>
                <a:r>
                  <a:rPr lang="en-US" dirty="0" smtClean="0"/>
                  <a:t>n practice constraints are only over R/W and W/W intersection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pt-PT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endParaRPr lang="pt-PT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=∅</m:t>
                    </m:r>
                  </m:oMath>
                </a14:m>
                <a:endParaRPr lang="pt-PT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pt-P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=∅</m:t>
                    </m:r>
                  </m:oMath>
                </a14:m>
                <a:endParaRPr lang="pt-PT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09" t="-9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of Preconditions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36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Books and developers already informally speak about read and write sets</a:t>
            </a:r>
          </a:p>
          <a:p>
            <a:r>
              <a:rPr lang="en-US" dirty="0" smtClean="0"/>
              <a:t>Can be efficiently discharged using current compiler technology:</a:t>
            </a:r>
          </a:p>
          <a:p>
            <a:pPr lvl="1"/>
            <a:r>
              <a:rPr lang="en-US" dirty="0" smtClean="0"/>
              <a:t>Memory dependence analysis</a:t>
            </a:r>
          </a:p>
          <a:p>
            <a:pPr lvl="1"/>
            <a:r>
              <a:rPr lang="en-US" dirty="0" smtClean="0"/>
              <a:t>Alias/pointer analysis</a:t>
            </a:r>
          </a:p>
          <a:p>
            <a:pPr lvl="1"/>
            <a:r>
              <a:rPr lang="en-US" dirty="0" smtClean="0"/>
              <a:t>Loop analysis</a:t>
            </a:r>
          </a:p>
          <a:p>
            <a:pPr lvl="1"/>
            <a:r>
              <a:rPr lang="en-US" dirty="0" smtClean="0"/>
              <a:t>Range analysis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of Preconditions:</a:t>
            </a:r>
            <a:br>
              <a:rPr lang="en-US" dirty="0" smtClean="0"/>
            </a:br>
            <a:r>
              <a:rPr lang="en-US" dirty="0" smtClean="0"/>
              <a:t>Suitability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70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Preliminaries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Language of Preconditions</a:t>
            </a:r>
          </a:p>
          <a:p>
            <a:r>
              <a:rPr lang="en-US" dirty="0" smtClean="0"/>
              <a:t>Example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Algorithm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Evaluation: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PSyCO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704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Synthesizing WP for Loop </a:t>
            </a:r>
            <a:r>
              <a:rPr lang="en-US" dirty="0" err="1" smtClean="0"/>
              <a:t>Unswitching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5651" y="2296618"/>
            <a:ext cx="233910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hile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 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endParaRPr lang="pt-PT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lvl="1">
              <a:spcBef>
                <a:spcPts val="0"/>
              </a:spcBef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lvl="1">
              <a:spcBef>
                <a:spcPts val="0"/>
              </a:spcBef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0032" y="1988840"/>
            <a:ext cx="30963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 </a:t>
            </a: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endParaRPr lang="pt-PT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hile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 N</a:t>
            </a:r>
            <a:r>
              <a:rPr lang="pt-PT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lvl="1">
              <a:spcBef>
                <a:spcPts val="0"/>
              </a:spcBef>
            </a:pP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pt-PT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pt-PT" sz="2000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I 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:= I + 1</a:t>
            </a:r>
          </a:p>
          <a:p>
            <a:pPr marL="0" lvl="1">
              <a:spcBef>
                <a:spcPts val="0"/>
              </a:spcBef>
            </a:pP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endParaRPr lang="pt-PT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lvl="1">
              <a:spcBef>
                <a:spcPts val="0"/>
              </a:spcBef>
            </a:pPr>
            <a:r>
              <a:rPr lang="pt-PT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pt-PT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lvl="1">
              <a:spcBef>
                <a:spcPts val="0"/>
              </a:spcBef>
            </a:pP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I := I + 1</a:t>
            </a:r>
            <a:endParaRPr lang="pt-PT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71171" y="3035281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r>
              <a:rPr lang="en-US" dirty="0" smtClean="0"/>
              <a:t>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093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1) Find counterexample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1477595"/>
            <a:ext cx="180049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sz="1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hile </a:t>
            </a:r>
            <a:r>
              <a:rPr lang="pt-PT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 </a:t>
            </a:r>
            <a:r>
              <a:rPr lang="pt-PT" sz="1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endParaRPr lang="pt-PT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en-US" sz="1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 </a:t>
            </a:r>
            <a:r>
              <a:rPr lang="en-US" sz="1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lvl="1">
              <a:spcBef>
                <a:spcPts val="0"/>
              </a:spcBef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5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lvl="1">
              <a:spcBef>
                <a:spcPts val="0"/>
              </a:spcBef>
            </a:pPr>
            <a:r>
              <a:rPr lang="en-US" sz="1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lvl="1">
              <a:spcBef>
                <a:spcPts val="0"/>
              </a:spcBef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5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lvl="1">
              <a:spcBef>
                <a:spcPts val="0"/>
              </a:spcBef>
            </a:pP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33076" y="1398706"/>
            <a:ext cx="23771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1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PT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 </a:t>
            </a:r>
            <a:r>
              <a:rPr lang="pt-PT" sz="1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endParaRPr lang="pt-PT" sz="15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pt-PT" sz="1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hile</a:t>
            </a:r>
            <a:r>
              <a:rPr lang="pt-PT" sz="1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pt-PT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&lt; N</a:t>
            </a:r>
            <a:r>
              <a:rPr lang="pt-PT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lvl="1">
              <a:spcBef>
                <a:spcPts val="0"/>
              </a:spcBef>
            </a:pPr>
            <a:r>
              <a:rPr lang="pt-PT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PT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pt-PT" sz="15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pt-PT" sz="1500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I </a:t>
            </a:r>
            <a:r>
              <a:rPr lang="pt-PT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:= I + 1</a:t>
            </a:r>
          </a:p>
          <a:p>
            <a:pPr marL="0" lvl="1">
              <a:spcBef>
                <a:spcPts val="0"/>
              </a:spcBef>
            </a:pPr>
            <a:r>
              <a:rPr lang="pt-PT" sz="1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endParaRPr lang="pt-PT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1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1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</a:t>
            </a:r>
            <a:r>
              <a:rPr lang="pt-PT" sz="1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lvl="1">
              <a:spcBef>
                <a:spcPts val="0"/>
              </a:spcBef>
            </a:pPr>
            <a:r>
              <a:rPr lang="pt-PT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PT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pt-PT" sz="15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lvl="1">
              <a:spcBef>
                <a:spcPts val="0"/>
              </a:spcBef>
            </a:pPr>
            <a:r>
              <a:rPr lang="pt-PT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I := I + 1</a:t>
            </a:r>
            <a:endParaRPr lang="pt-PT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39752" y="203159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→</a:t>
            </a:r>
            <a:endParaRPr lang="en-US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39552" y="3651989"/>
                <a:ext cx="1563248" cy="26622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pt-PT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pt-PT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&lt; N</a:t>
                </a:r>
                <a:endParaRPr lang="pt-PT" sz="1800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endPara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  <a:r>
                  <a:rPr lang="en-US" sz="1800" b="1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:= I + 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</a:p>
              <a:p>
                <a:pPr marL="0" lvl="1">
                  <a:spcBef>
                    <a:spcPts val="0"/>
                  </a:spcBef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&lt; N</a:t>
                </a:r>
              </a:p>
              <a:p>
                <a:pPr marL="0"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sz="1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¬</m:t>
                    </m:r>
                  </m:oMath>
                </a14:m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endPara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</a:pPr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  <a:r>
                  <a:rPr lang="en-US" sz="1800" b="1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endParaRPr lang="en-US" sz="1800" b="1" baseline="-250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:= I + 1</a:t>
                </a:r>
              </a:p>
              <a:p>
                <a:pPr marL="0" lvl="1">
                  <a:spcBef>
                    <a:spcPts val="0"/>
                  </a:spcBef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≥ N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3651989"/>
                <a:ext cx="1563248" cy="2662267"/>
              </a:xfrm>
              <a:prstGeom prst="rect">
                <a:avLst/>
              </a:prstGeom>
              <a:blipFill rotWithShape="0">
                <a:blip r:embed="rId3"/>
                <a:stretch>
                  <a:fillRect l="-3516" t="-1144" r="-2344" b="-27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477998" y="3642990"/>
            <a:ext cx="1563248" cy="2385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PT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8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marL="0" lvl="1"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 := I +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marL="0" lvl="1">
              <a:spcBef>
                <a:spcPts val="0"/>
              </a:spcBef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</a:t>
            </a:r>
          </a:p>
          <a:p>
            <a:pPr marL="0" lvl="1">
              <a:spcBef>
                <a:spcPts val="0"/>
              </a:spcBef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8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800" b="1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>
              <a:spcBef>
                <a:spcPts val="0"/>
              </a:spcBef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  <a:p>
            <a:pPr marL="0" lvl="1">
              <a:spcBef>
                <a:spcPts val="0"/>
              </a:spcBef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≥ N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51520" y="1374602"/>
            <a:ext cx="5158680" cy="1982391"/>
          </a:xfrm>
          <a:prstGeom prst="rect">
            <a:avLst/>
          </a:prstGeom>
          <a:noFill/>
          <a:ln w="9525" cap="flat" cmpd="sng" algn="ctr">
            <a:solidFill>
              <a:srgbClr val="0F1177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451288" y="4835624"/>
            <a:ext cx="472182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202B92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extBox 9"/>
          <p:cNvSpPr txBox="1"/>
          <p:nvPr/>
        </p:nvSpPr>
        <p:spPr>
          <a:xfrm>
            <a:off x="5940152" y="1398706"/>
            <a:ext cx="13147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j-lt"/>
              </a:rPr>
              <a:t>Pre = true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5902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auto">
          <a:xfrm>
            <a:off x="4139952" y="1988840"/>
            <a:ext cx="3456384" cy="64807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51520" y="2060848"/>
            <a:ext cx="2016224" cy="21602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2) Synthesize WP for counterexample:</a:t>
            </a:r>
            <a:br>
              <a:rPr lang="en-US" dirty="0" smtClean="0"/>
            </a:br>
            <a:r>
              <a:rPr lang="en-US" dirty="0" smtClean="0"/>
              <a:t>VC Gen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39552" y="1421775"/>
                <a:ext cx="1563248" cy="26622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pt-PT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pt-PT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&lt; N</a:t>
                </a:r>
                <a:endParaRPr lang="pt-PT" sz="1800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endPara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  <a:r>
                  <a:rPr lang="en-US" sz="1800" b="1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:= I + 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</a:p>
              <a:p>
                <a:pPr marL="0" lvl="1">
                  <a:spcBef>
                    <a:spcPts val="0"/>
                  </a:spcBef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&lt; N</a:t>
                </a:r>
              </a:p>
              <a:p>
                <a:pPr marL="0"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sz="1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¬</m:t>
                    </m:r>
                  </m:oMath>
                </a14:m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endPara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</a:pPr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  <a:r>
                  <a:rPr lang="en-US" sz="1800" b="1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endParaRPr lang="en-US" sz="1800" b="1" baseline="-250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:= I + 1</a:t>
                </a:r>
              </a:p>
              <a:p>
                <a:pPr marL="0" lvl="1">
                  <a:spcBef>
                    <a:spcPts val="0"/>
                  </a:spcBef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≥ N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421775"/>
                <a:ext cx="1563248" cy="2662267"/>
              </a:xfrm>
              <a:prstGeom prst="rect">
                <a:avLst/>
              </a:prstGeom>
              <a:blipFill rotWithShape="0">
                <a:blip r:embed="rId3"/>
                <a:stretch>
                  <a:fillRect l="-3516" t="-1144" r="-2344" b="-27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 bwMode="auto">
          <a:xfrm>
            <a:off x="251520" y="1374602"/>
            <a:ext cx="2016224" cy="2709440"/>
          </a:xfrm>
          <a:prstGeom prst="rect">
            <a:avLst/>
          </a:prstGeom>
          <a:noFill/>
          <a:ln w="9525" cap="flat" cmpd="sng" algn="ctr">
            <a:solidFill>
              <a:srgbClr val="0F1177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139952" y="1421775"/>
                <a:ext cx="3600400" cy="36009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pt-PT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pt-PT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pt-PT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pt-PT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&lt; N</a:t>
                </a:r>
                <a:r>
                  <a:rPr lang="pt-PT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 ˄</a:t>
                </a:r>
                <a:endParaRPr lang="pt-PT" sz="1800" baseline="-250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baseline="-250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</a:t>
                </a:r>
                <a:r>
                  <a:rPr lang="en-US" sz="1800" dirty="0" err="1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ite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(wS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I, S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I0, 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 </a:t>
                </a:r>
                <a:r>
                  <a:rPr lang="pt-PT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</a:t>
                </a:r>
                <a:r>
                  <a:rPr lang="en-US" sz="1800" dirty="0" err="1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ite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(wS</a:t>
                </a:r>
                <a:r>
                  <a:rPr lang="en-US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N, S</a:t>
                </a:r>
                <a:r>
                  <a:rPr lang="en-US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N0, N</a:t>
                </a:r>
                <a:r>
                  <a:rPr lang="en-US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+ 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&lt; N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baseline="-2500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¬</m:t>
                    </m:r>
                  </m:oMath>
                </a14:m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baseline="-250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 </a:t>
                </a:r>
                <a:r>
                  <a:rPr lang="en-US" sz="180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ite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(wS</a:t>
                </a:r>
                <a:r>
                  <a:rPr lang="en-US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I, 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I1, 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 </a:t>
                </a:r>
                <a:r>
                  <a:rPr lang="en-US" sz="180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ite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(wS</a:t>
                </a:r>
                <a:r>
                  <a:rPr lang="en-US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N, 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N1, N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4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+ 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4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≥ N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1421775"/>
                <a:ext cx="3600400" cy="3600986"/>
              </a:xfrm>
              <a:prstGeom prst="rect">
                <a:avLst/>
              </a:prstGeom>
              <a:blipFill rotWithShape="0">
                <a:blip r:embed="rId4"/>
                <a:stretch>
                  <a:fillRect l="-1354" t="-846" b="-1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/>
          <p:cNvCxnSpPr>
            <a:stCxn id="5" idx="3"/>
          </p:cNvCxnSpPr>
          <p:nvPr/>
        </p:nvCxnSpPr>
        <p:spPr bwMode="auto">
          <a:xfrm>
            <a:off x="2267744" y="2168860"/>
            <a:ext cx="1872208" cy="10801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676639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5" grpId="0" animBg="1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251520" y="3281072"/>
            <a:ext cx="792088" cy="36395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51520" y="1685428"/>
            <a:ext cx="648072" cy="29572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2) Synthesize WP for counterexample:</a:t>
            </a:r>
            <a:br>
              <a:rPr lang="en-US" dirty="0" smtClean="0"/>
            </a:br>
            <a:r>
              <a:rPr lang="en-US" dirty="0" smtClean="0"/>
              <a:t>Conditional </a:t>
            </a:r>
            <a:r>
              <a:rPr lang="en-US" dirty="0" err="1" smtClean="0"/>
              <a:t>Ackermannization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 bwMode="auto">
          <a:xfrm>
            <a:off x="251520" y="1374602"/>
            <a:ext cx="3600400" cy="3636086"/>
          </a:xfrm>
          <a:prstGeom prst="rect">
            <a:avLst/>
          </a:prstGeom>
          <a:noFill/>
          <a:ln w="9525" cap="flat" cmpd="sng" algn="ctr">
            <a:solidFill>
              <a:srgbClr val="0F1177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1392152"/>
                <a:ext cx="3600400" cy="36009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pt-PT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pt-PT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pt-PT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pt-PT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&lt; N</a:t>
                </a:r>
                <a:r>
                  <a:rPr lang="pt-PT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 ˄</a:t>
                </a:r>
                <a:endParaRPr lang="pt-PT" sz="1800" baseline="-250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baseline="-250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</a:t>
                </a:r>
                <a:r>
                  <a:rPr lang="en-US" sz="1800" dirty="0" err="1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ite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(wS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I, S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I0, 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 </a:t>
                </a:r>
                <a:r>
                  <a:rPr lang="pt-PT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</a:t>
                </a:r>
                <a:r>
                  <a:rPr lang="en-US" sz="1800" dirty="0" err="1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ite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(wS</a:t>
                </a:r>
                <a:r>
                  <a:rPr lang="en-US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N, S</a:t>
                </a:r>
                <a:r>
                  <a:rPr lang="en-US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N0, N</a:t>
                </a:r>
                <a:r>
                  <a:rPr lang="en-US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+ 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&lt; N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baseline="-2500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¬</m:t>
                    </m:r>
                  </m:oMath>
                </a14:m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baseline="-250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 </a:t>
                </a:r>
                <a:r>
                  <a:rPr lang="en-US" sz="180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ite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(wS</a:t>
                </a:r>
                <a:r>
                  <a:rPr lang="en-US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I, 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I1, 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 </a:t>
                </a:r>
                <a:r>
                  <a:rPr lang="en-US" sz="180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ite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(wS</a:t>
                </a:r>
                <a:r>
                  <a:rPr lang="en-US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N, 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N1, N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4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+ 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4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≥ N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392152"/>
                <a:ext cx="3600400" cy="3600986"/>
              </a:xfrm>
              <a:prstGeom prst="rect">
                <a:avLst/>
              </a:prstGeom>
              <a:blipFill rotWithShape="0">
                <a:blip r:embed="rId3"/>
                <a:stretch>
                  <a:fillRect l="-1354" t="-846" b="-1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139952" y="1445676"/>
            <a:ext cx="489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B</a:t>
            </a:r>
            <a:r>
              <a:rPr lang="en-US" sz="2000" baseline="-25000" dirty="0" smtClean="0">
                <a:latin typeface="+mj-lt"/>
              </a:rPr>
              <a:t>0</a:t>
            </a:r>
            <a:r>
              <a:rPr lang="en-US" sz="2000" dirty="0" smtClean="0">
                <a:latin typeface="+mj-lt"/>
              </a:rPr>
              <a:t> and B</a:t>
            </a:r>
            <a:r>
              <a:rPr lang="en-US" sz="2000" baseline="-25000" dirty="0" smtClean="0">
                <a:latin typeface="+mj-lt"/>
              </a:rPr>
              <a:t>1</a:t>
            </a:r>
            <a:r>
              <a:rPr lang="en-US" sz="2000" dirty="0" smtClean="0">
                <a:latin typeface="+mj-lt"/>
              </a:rPr>
              <a:t> are equal if the values of the variables in R(B) are equal</a:t>
            </a:r>
            <a:endParaRPr lang="en-US" sz="20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72000" y="2689179"/>
                <a:ext cx="3600400" cy="11837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pt-PT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pt-PT" sz="22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pt-PT" sz="22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pt-PT" sz="22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sz="22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𝐼</m:t>
                                  </m:r>
                                  <m:r>
                                    <a:rPr lang="pt-PT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∈</m:t>
                                  </m:r>
                                  <m:r>
                                    <a:rPr lang="pt-PT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𝑅</m:t>
                                  </m:r>
                                  <m:d>
                                    <m:dPr>
                                      <m:ctrlPr>
                                        <a:rPr lang="pt-PT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ourier New" panose="02070309020205020404" pitchFamily="49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PT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ourier New" panose="02070309020205020404" pitchFamily="49" charset="0"/>
                                        </a:rPr>
                                        <m:t>𝐵</m:t>
                                      </m:r>
                                    </m:e>
                                  </m:d>
                                  <m:r>
                                    <a:rPr lang="pt-PT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→</m:t>
                                  </m:r>
                                  <m:sSub>
                                    <m:sSubPr>
                                      <m:ctrlPr>
                                        <a:rPr lang="pt-PT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ourier New" panose="02070309020205020404" pitchFamily="49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PT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ourier New" panose="02070309020205020404" pitchFamily="49" charset="0"/>
                                        </a:rPr>
                                        <m:t>𝐼</m:t>
                                      </m:r>
                                    </m:e>
                                    <m:sub>
                                      <m:r>
                                        <a:rPr lang="pt-PT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ourier New" panose="02070309020205020404" pitchFamily="49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pt-PT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=</m:t>
                                  </m:r>
                                  <m:sSub>
                                    <m:sSubPr>
                                      <m:ctrlPr>
                                        <a:rPr lang="pt-PT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ourier New" panose="02070309020205020404" pitchFamily="49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PT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ourier New" panose="02070309020205020404" pitchFamily="49" charset="0"/>
                                        </a:rPr>
                                        <m:t>𝐼</m:t>
                                      </m:r>
                                    </m:e>
                                    <m:sub>
                                      <m:r>
                                        <a:rPr lang="pt-PT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ourier New" panose="02070309020205020404" pitchFamily="49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pt-PT" sz="2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 ⋀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pt-PT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sz="22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𝑁</m:t>
                                  </m:r>
                                  <m:r>
                                    <a:rPr lang="pt-PT" sz="2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∈</m:t>
                                  </m:r>
                                  <m:r>
                                    <a:rPr lang="pt-PT" sz="2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𝑅</m:t>
                                  </m:r>
                                  <m:d>
                                    <m:dPr>
                                      <m:ctrlPr>
                                        <a:rPr lang="pt-PT" sz="2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ourier New" panose="02070309020205020404" pitchFamily="49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PT" sz="2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ourier New" panose="02070309020205020404" pitchFamily="49" charset="0"/>
                                        </a:rPr>
                                        <m:t>𝐵</m:t>
                                      </m:r>
                                    </m:e>
                                  </m:d>
                                  <m:r>
                                    <a:rPr lang="pt-PT" sz="2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→</m:t>
                                  </m:r>
                                  <m:sSub>
                                    <m:sSubPr>
                                      <m:ctrlPr>
                                        <a:rPr lang="pt-PT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ourier New" panose="02070309020205020404" pitchFamily="49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PT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ourier New" panose="02070309020205020404" pitchFamily="49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pt-PT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ourier New" panose="02070309020205020404" pitchFamily="49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pt-PT" sz="2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=</m:t>
                                  </m:r>
                                  <m:sSub>
                                    <m:sSubPr>
                                      <m:ctrlPr>
                                        <a:rPr lang="pt-PT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ourier New" panose="02070309020205020404" pitchFamily="49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PT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ourier New" panose="02070309020205020404" pitchFamily="49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pt-PT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ourier New" panose="02070309020205020404" pitchFamily="49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eqArr>
                        </m:e>
                      </m:d>
                    </m:oMath>
                  </m:oMathPara>
                </a14:m>
                <a:endParaRPr lang="pt-PT" sz="2200" b="0" i="1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Courier New" panose="02070309020205020404" pitchFamily="49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→</m:t>
                      </m:r>
                      <m:sSub>
                        <m:sSubPr>
                          <m:ctrlPr>
                            <a:rPr lang="pt-PT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sSubPr>
                        <m:e>
                          <m:r>
                            <a:rPr lang="pt-PT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ourier New" panose="02070309020205020404" pitchFamily="49" charset="0"/>
                            </a:rPr>
                            <m:t>𝐵</m:t>
                          </m:r>
                        </m:e>
                        <m:sub>
                          <m:r>
                            <a:rPr lang="pt-PT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ourier New" panose="02070309020205020404" pitchFamily="49" charset="0"/>
                            </a:rPr>
                            <m:t>0</m:t>
                          </m:r>
                        </m:sub>
                      </m:sSub>
                      <m:r>
                        <a:rPr lang="pt-PT" sz="2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=</m:t>
                      </m:r>
                      <m:sSub>
                        <m:sSubPr>
                          <m:ctrlPr>
                            <a:rPr lang="pt-PT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sSubPr>
                        <m:e>
                          <m:r>
                            <a:rPr lang="pt-PT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ourier New" panose="02070309020205020404" pitchFamily="49" charset="0"/>
                            </a:rPr>
                            <m:t>𝐵</m:t>
                          </m:r>
                        </m:e>
                        <m:sub>
                          <m:r>
                            <a:rPr lang="pt-PT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ourier New" panose="02070309020205020404" pitchFamily="49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200" baseline="-2500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689179"/>
                <a:ext cx="3600400" cy="1183786"/>
              </a:xfrm>
              <a:prstGeom prst="rect">
                <a:avLst/>
              </a:prstGeom>
              <a:blipFill rotWithShape="0">
                <a:blip r:embed="rId4"/>
                <a:stretch>
                  <a:fillRect b="-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524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1403648" y="2369616"/>
            <a:ext cx="747860" cy="26729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375868" y="2009576"/>
            <a:ext cx="747860" cy="26729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2) Synthesize WP for counterexample:</a:t>
            </a:r>
            <a:br>
              <a:rPr lang="en-US" dirty="0" smtClean="0"/>
            </a:br>
            <a:r>
              <a:rPr lang="en-US" dirty="0" smtClean="0"/>
              <a:t>Must-write vs may-write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 bwMode="auto">
          <a:xfrm>
            <a:off x="251520" y="1374602"/>
            <a:ext cx="3600400" cy="3636086"/>
          </a:xfrm>
          <a:prstGeom prst="rect">
            <a:avLst/>
          </a:prstGeom>
          <a:noFill/>
          <a:ln w="9525" cap="flat" cmpd="sng" algn="ctr">
            <a:solidFill>
              <a:srgbClr val="0F1177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1409702"/>
                <a:ext cx="3600400" cy="36009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pt-PT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pt-PT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pt-PT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pt-PT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&lt; N</a:t>
                </a:r>
                <a:r>
                  <a:rPr lang="pt-PT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 ˄</a:t>
                </a:r>
                <a:endParaRPr lang="pt-PT" sz="1800" baseline="-250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baseline="-250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</a:t>
                </a:r>
                <a:r>
                  <a:rPr lang="en-US" sz="1800" dirty="0" err="1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ite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(wS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I, S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I0, 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 </a:t>
                </a:r>
                <a:r>
                  <a:rPr lang="pt-PT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</a:t>
                </a:r>
                <a:r>
                  <a:rPr lang="en-US" sz="1800" dirty="0" err="1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ite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(wS</a:t>
                </a:r>
                <a:r>
                  <a:rPr lang="en-US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N, S</a:t>
                </a:r>
                <a:r>
                  <a:rPr lang="en-US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N0, N</a:t>
                </a:r>
                <a:r>
                  <a:rPr lang="en-US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+ 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&lt; N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baseline="-2500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¬</m:t>
                    </m:r>
                  </m:oMath>
                </a14:m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baseline="-250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 </a:t>
                </a:r>
                <a:r>
                  <a:rPr lang="en-US" sz="180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ite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(wS</a:t>
                </a:r>
                <a:r>
                  <a:rPr lang="en-US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I, 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I1, 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 </a:t>
                </a:r>
                <a:r>
                  <a:rPr lang="en-US" sz="180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ite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(wS</a:t>
                </a:r>
                <a:r>
                  <a:rPr lang="en-US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N, 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N1, N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4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+ 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 </a:t>
                </a:r>
                <a:r>
                  <a:rPr lang="pt-PT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˄</a:t>
                </a:r>
                <a:endParaRPr lang="en-US" sz="1800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4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≥ N</a:t>
                </a:r>
                <a:r>
                  <a:rPr lang="en-US" sz="1800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409702"/>
                <a:ext cx="3600400" cy="3600986"/>
              </a:xfrm>
              <a:prstGeom prst="rect">
                <a:avLst/>
              </a:prstGeom>
              <a:blipFill rotWithShape="0">
                <a:blip r:embed="rId3"/>
                <a:stretch>
                  <a:fillRect l="-1354" t="-846" b="-1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067944" y="1409702"/>
            <a:ext cx="489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If a variable is in the write set of a statement, it may or may not be written.</a:t>
            </a:r>
            <a:endParaRPr lang="en-US" sz="20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419600" y="2558435"/>
                <a:ext cx="36004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pt-PT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200" b="0" i="1" smtClean="0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𝑤</m:t>
                      </m:r>
                      <m:sSub>
                        <m:sSubPr>
                          <m:ctrlPr>
                            <a:rPr lang="pt-PT" sz="22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sSubPr>
                        <m:e>
                          <m:r>
                            <a:rPr lang="pt-PT" sz="22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𝑆</m:t>
                          </m:r>
                        </m:e>
                        <m:sub>
                          <m:r>
                            <a:rPr lang="pt-PT" sz="22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1</m:t>
                          </m:r>
                        </m:sub>
                      </m:sSub>
                      <m:r>
                        <a:rPr lang="pt-PT" sz="2200" b="0" i="1" smtClean="0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𝐼</m:t>
                      </m:r>
                      <m:r>
                        <a:rPr lang="pt-PT" sz="2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→</m:t>
                      </m:r>
                      <m:r>
                        <a:rPr lang="pt-PT" sz="2200" i="1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𝐼</m:t>
                      </m:r>
                      <m:r>
                        <a:rPr lang="pt-PT" sz="2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∈</m:t>
                      </m:r>
                      <m:r>
                        <a:rPr lang="pt-PT" sz="2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𝑊</m:t>
                      </m:r>
                      <m:d>
                        <m:dPr>
                          <m:ctrlPr>
                            <a:rPr lang="pt-PT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pt-PT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</m:ctrlPr>
                            </m:sSubPr>
                            <m:e>
                              <m:r>
                                <a:rPr lang="pt-PT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pt-PT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pt-PT" sz="2200" i="1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Courier New" panose="02070309020205020404" pitchFamily="49" charset="0"/>
                </a:endParaRPr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200" i="1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𝑤</m:t>
                      </m:r>
                      <m:sSub>
                        <m:sSubPr>
                          <m:ctrlPr>
                            <a:rPr lang="pt-PT" sz="2200" i="1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sSubPr>
                        <m:e>
                          <m:r>
                            <a:rPr lang="pt-PT" sz="2200" i="1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𝑆</m:t>
                          </m:r>
                        </m:e>
                        <m:sub>
                          <m:r>
                            <a:rPr lang="pt-PT" sz="2200" i="1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1</m:t>
                          </m:r>
                        </m:sub>
                      </m:sSub>
                      <m:r>
                        <a:rPr lang="pt-PT" sz="2200" b="0" i="1" smtClean="0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𝑁</m:t>
                      </m:r>
                      <m:r>
                        <a:rPr lang="pt-PT" sz="2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→</m:t>
                      </m:r>
                      <m:r>
                        <a:rPr lang="pt-PT" sz="2200" b="0" i="1" smtClean="0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𝑁</m:t>
                      </m:r>
                      <m:r>
                        <a:rPr lang="pt-PT" sz="2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∈</m:t>
                      </m:r>
                      <m:r>
                        <a:rPr lang="pt-PT" sz="2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𝑊</m:t>
                      </m:r>
                      <m:d>
                        <m:dPr>
                          <m:ctrlPr>
                            <a:rPr lang="pt-PT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pt-PT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</m:ctrlPr>
                            </m:sSubPr>
                            <m:e>
                              <m:r>
                                <a:rPr lang="pt-PT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pt-PT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pt-PT" sz="2200" i="1" dirty="0">
                  <a:latin typeface="Cambria Math" panose="02040503050406030204" pitchFamily="18" charset="0"/>
                  <a:ea typeface="Cambria Math" panose="02040503050406030204" pitchFamily="18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2558435"/>
                <a:ext cx="3600400" cy="769441"/>
              </a:xfrm>
              <a:prstGeom prst="rect">
                <a:avLst/>
              </a:prstGeom>
              <a:blipFill rotWithShape="0">
                <a:blip r:embed="rId4"/>
                <a:stretch>
                  <a:fillRect b="-7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092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Deriving preconditions by hand is hard; WPs are often non-trivial</a:t>
            </a:r>
          </a:p>
          <a:p>
            <a:r>
              <a:rPr lang="en-US" dirty="0" smtClean="0"/>
              <a:t>WPs derived by hand are often wrong!</a:t>
            </a:r>
          </a:p>
          <a:p>
            <a:r>
              <a:rPr lang="en-US" dirty="0" smtClean="0"/>
              <a:t>Weaker preconditions expose more optimization opportunities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WP Synthesis for Compiler Optimizations?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21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2) Synthesize WP for counterexample:</a:t>
            </a:r>
            <a:br>
              <a:rPr lang="en-US" dirty="0" smtClean="0"/>
            </a:br>
            <a:r>
              <a:rPr lang="en-US" dirty="0" smtClean="0"/>
              <a:t>Final constraint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7504" y="5002265"/>
                <a:ext cx="662473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pt-PT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∃</m:t>
                      </m:r>
                      <m:r>
                        <a:rPr lang="pt-PT" sz="1800" b="0" i="1" smtClean="0">
                          <a:solidFill>
                            <a:srgbClr val="0F1177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𝑆</m:t>
                      </m:r>
                      <m:r>
                        <a:rPr lang="pt-PT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 ∀</m:t>
                      </m:r>
                      <m:r>
                        <a:rPr lang="pt-PT" sz="1800" b="0" i="1" smtClean="0">
                          <a:solidFill>
                            <a:srgbClr val="58BB3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𝑉</m:t>
                      </m:r>
                      <m:r>
                        <a:rPr lang="pt-PT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 </m:t>
                      </m:r>
                      <m:r>
                        <a:rPr lang="pt-PT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𝑃𝑎𝑡h</m:t>
                      </m:r>
                      <m:r>
                        <a:rPr lang="pt-PT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 ∧</m:t>
                      </m:r>
                      <m:r>
                        <a:rPr lang="pt-PT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𝐴𝑐𝑘𝑒𝑟𝑚𝑎𝑛𝑛</m:t>
                      </m:r>
                      <m:r>
                        <a:rPr lang="pt-PT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 ∧</m:t>
                      </m:r>
                      <m:r>
                        <a:rPr lang="pt-PT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𝑀𝑢𝑠𝑡𝑊𝑟𝑖𝑡𝑒</m:t>
                      </m:r>
                      <m:r>
                        <a:rPr lang="pt-PT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 ∧ …→</m:t>
                      </m:r>
                      <m:r>
                        <a:rPr lang="pt-PT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𝑃𝑎𝑡h𝐼𝑠𝐶𝑜𝑟𝑟𝑒𝑐𝑡</m:t>
                      </m:r>
                    </m:oMath>
                  </m:oMathPara>
                </a14:m>
                <a:endParaRPr lang="pt-PT" sz="2000" i="1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002265"/>
                <a:ext cx="6624736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51288" y="5614268"/>
            <a:ext cx="45257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F1177"/>
                </a:solidFill>
                <a:latin typeface="+mj-lt"/>
              </a:rPr>
              <a:t>S</a:t>
            </a:r>
            <a:r>
              <a:rPr lang="en-US" sz="2000" dirty="0" smtClean="0">
                <a:latin typeface="+mj-lt"/>
              </a:rPr>
              <a:t> = Read/Write sets</a:t>
            </a:r>
          </a:p>
          <a:p>
            <a:r>
              <a:rPr lang="en-US" sz="2000" dirty="0" smtClean="0">
                <a:solidFill>
                  <a:srgbClr val="58BB3B"/>
                </a:solidFill>
                <a:latin typeface="+mj-lt"/>
              </a:rPr>
              <a:t>V</a:t>
            </a:r>
            <a:r>
              <a:rPr lang="en-US" sz="2000" dirty="0" smtClean="0">
                <a:latin typeface="+mj-lt"/>
              </a:rPr>
              <a:t> = </a:t>
            </a:r>
            <a:r>
              <a:rPr lang="en-US" sz="2000" dirty="0" err="1" smtClean="0">
                <a:latin typeface="+mj-lt"/>
              </a:rPr>
              <a:t>Vars</a:t>
            </a:r>
            <a:r>
              <a:rPr lang="en-US" sz="2000" dirty="0" smtClean="0">
                <a:latin typeface="+mj-lt"/>
              </a:rPr>
              <a:t> from </a:t>
            </a:r>
            <a:r>
              <a:rPr lang="en-US" sz="2000" dirty="0" err="1" smtClean="0">
                <a:latin typeface="+mj-lt"/>
              </a:rPr>
              <a:t>VCGen</a:t>
            </a:r>
            <a:r>
              <a:rPr lang="en-US" sz="2000" dirty="0" smtClean="0">
                <a:latin typeface="+mj-lt"/>
              </a:rPr>
              <a:t>, Must-write </a:t>
            </a:r>
            <a:r>
              <a:rPr lang="en-US" sz="2000" dirty="0" err="1" smtClean="0">
                <a:latin typeface="+mj-lt"/>
              </a:rPr>
              <a:t>vars</a:t>
            </a:r>
            <a:endParaRPr lang="en-US" sz="20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732240" y="5002265"/>
                <a:ext cx="2248272" cy="1323439"/>
              </a:xfrm>
              <a:prstGeom prst="rect">
                <a:avLst/>
              </a:prstGeom>
              <a:noFill/>
              <a:ln>
                <a:solidFill>
                  <a:srgbClr val="0F1177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pt-PT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pt-PT" sz="2000" b="0" u="sng" dirty="0" smtClean="0">
                    <a:latin typeface="+mj-lt"/>
                    <a:cs typeface="Courier New" panose="02070309020205020404" pitchFamily="49" charset="0"/>
                  </a:rPr>
                  <a:t>A </a:t>
                </a:r>
                <a:r>
                  <a:rPr lang="pt-PT" sz="2000" b="0" u="sng" dirty="0" err="1" smtClean="0">
                    <a:latin typeface="+mj-lt"/>
                    <a:cs typeface="Courier New" panose="02070309020205020404" pitchFamily="49" charset="0"/>
                  </a:rPr>
                  <a:t>possible</a:t>
                </a:r>
                <a:r>
                  <a:rPr lang="pt-PT" sz="2000" b="0" u="sng" dirty="0" smtClean="0">
                    <a:latin typeface="+mj-lt"/>
                    <a:cs typeface="Courier New" panose="02070309020205020404" pitchFamily="49" charset="0"/>
                  </a:rPr>
                  <a:t> </a:t>
                </a:r>
                <a:r>
                  <a:rPr lang="pt-PT" sz="2000" b="0" u="sng" dirty="0" err="1" smtClean="0">
                    <a:latin typeface="+mj-lt"/>
                    <a:cs typeface="Courier New" panose="02070309020205020404" pitchFamily="49" charset="0"/>
                  </a:rPr>
                  <a:t>model</a:t>
                </a:r>
                <a:r>
                  <a:rPr lang="pt-PT" sz="2000" b="0" u="sng" dirty="0" smtClean="0">
                    <a:latin typeface="+mj-lt"/>
                    <a:cs typeface="Courier New" panose="02070309020205020404" pitchFamily="49" charset="0"/>
                  </a:rPr>
                  <a:t>: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𝑊</m:t>
                      </m:r>
                      <m:d>
                        <m:dPr>
                          <m:ctrlPr>
                            <a:rPr lang="pt-PT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pt-PT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</m:ctrlPr>
                            </m:sSubPr>
                            <m:e>
                              <m:r>
                                <a:rPr lang="pt-PT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pt-PT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m:t>=∅</m:t>
                      </m:r>
                    </m:oMath>
                  </m:oMathPara>
                </a14:m>
                <a:endParaRPr lang="pt-PT" sz="2000" i="1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Courier New" panose="02070309020205020404" pitchFamily="49" charset="0"/>
                </a:endParaRPr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000" i="1" smtClean="0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𝑅</m:t>
                      </m:r>
                      <m:d>
                        <m:dPr>
                          <m:ctrlPr>
                            <a:rPr lang="pt-PT" sz="20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pt-PT" sz="20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</m:ctrlPr>
                            </m:sSubPr>
                            <m:e>
                              <m:r>
                                <a:rPr lang="pt-PT" sz="20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pt-PT" sz="20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pt-PT" sz="2000" b="0" i="1" smtClean="0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=∅</m:t>
                      </m:r>
                    </m:oMath>
                  </m:oMathPara>
                </a14:m>
                <a:endParaRPr lang="pt-PT" sz="2000" b="0" i="1" dirty="0" smtClean="0">
                  <a:latin typeface="Cambria Math" panose="02040503050406030204" pitchFamily="18" charset="0"/>
                  <a:cs typeface="Courier New" panose="02070309020205020404" pitchFamily="49" charset="0"/>
                </a:endParaRPr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000" i="1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𝑅</m:t>
                      </m:r>
                      <m:d>
                        <m:dPr>
                          <m:ctrlPr>
                            <a:rPr lang="pt-PT" sz="2000" i="1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dPr>
                        <m:e>
                          <m:r>
                            <a:rPr lang="pt-PT" sz="20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𝐵</m:t>
                          </m:r>
                        </m:e>
                      </m:d>
                      <m:r>
                        <a:rPr lang="pt-PT" sz="2000" i="1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=∅</m:t>
                      </m:r>
                    </m:oMath>
                  </m:oMathPara>
                </a14:m>
                <a:endParaRPr lang="pt-PT" sz="2000" i="1" dirty="0">
                  <a:latin typeface="Cambria Math" panose="02040503050406030204" pitchFamily="18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5002265"/>
                <a:ext cx="2248272" cy="1323439"/>
              </a:xfrm>
              <a:prstGeom prst="rect">
                <a:avLst/>
              </a:prstGeom>
              <a:blipFill rotWithShape="0">
                <a:blip r:embed="rId4"/>
                <a:stretch>
                  <a:fillRect l="-2426" t="-1826"/>
                </a:stretch>
              </a:blipFill>
              <a:ln>
                <a:solidFill>
                  <a:srgbClr val="0F1177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39552" y="1493783"/>
                <a:ext cx="1563248" cy="26622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pt-PT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pt-PT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&lt; N</a:t>
                </a:r>
                <a:endParaRPr lang="pt-PT" sz="1800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endPara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  <a:r>
                  <a:rPr lang="en-US" sz="1800" b="1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:= I + 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</a:p>
              <a:p>
                <a:pPr marL="0" lvl="1">
                  <a:spcBef>
                    <a:spcPts val="0"/>
                  </a:spcBef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&lt; N</a:t>
                </a:r>
              </a:p>
              <a:p>
                <a:pPr marL="0"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sz="1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¬</m:t>
                    </m:r>
                  </m:oMath>
                </a14:m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endPara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</a:pPr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  <a:r>
                  <a:rPr lang="en-US" sz="1800" b="1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endParaRPr lang="en-US" sz="1800" b="1" baseline="-250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:= I + 1</a:t>
                </a:r>
              </a:p>
              <a:p>
                <a:pPr marL="0" lvl="1">
                  <a:spcBef>
                    <a:spcPts val="0"/>
                  </a:spcBef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≥ N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493783"/>
                <a:ext cx="1563248" cy="2662267"/>
              </a:xfrm>
              <a:prstGeom prst="rect">
                <a:avLst/>
              </a:prstGeom>
              <a:blipFill rotWithShape="0">
                <a:blip r:embed="rId5"/>
                <a:stretch>
                  <a:fillRect l="-3516" t="-1144" r="-2344" b="-27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3477998" y="1484784"/>
            <a:ext cx="1563248" cy="2385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PT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8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marL="0" lvl="1"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 := I +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marL="0" lvl="1">
              <a:spcBef>
                <a:spcPts val="0"/>
              </a:spcBef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</a:t>
            </a:r>
          </a:p>
          <a:p>
            <a:pPr marL="0" lvl="1">
              <a:spcBef>
                <a:spcPts val="0"/>
              </a:spcBef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8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800" b="1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>
              <a:spcBef>
                <a:spcPts val="0"/>
              </a:spcBef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  <a:p>
            <a:pPr marL="0" lvl="1">
              <a:spcBef>
                <a:spcPts val="0"/>
              </a:spcBef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≥ N</a:t>
            </a: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451288" y="2677418"/>
            <a:ext cx="472182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202B92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13076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2) Synthesize WP for counterexample:</a:t>
            </a:r>
            <a:br>
              <a:rPr lang="en-US" dirty="0" smtClean="0"/>
            </a:br>
            <a:r>
              <a:rPr lang="en-US" dirty="0" smtClean="0"/>
              <a:t>Disjunction of all models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6"/>
              <p:cNvSpPr txBox="1"/>
              <p:nvPr/>
            </p:nvSpPr>
            <p:spPr>
              <a:xfrm>
                <a:off x="533400" y="4611072"/>
                <a:ext cx="2454753" cy="10156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pt-PT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9pPr>
              </a:lstStyle>
              <a:p>
                <a:r>
                  <a:rPr lang="en-US" sz="2000" u="sng" dirty="0" smtClean="0">
                    <a:latin typeface="+mj-lt"/>
                  </a:rPr>
                  <a:t>Precondition: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0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</m:oMath>
                  </m:oMathPara>
                </a14:m>
                <a:endParaRPr lang="pt-PT" sz="20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𝑊</m:t>
                      </m:r>
                      <m:d>
                        <m:dPr>
                          <m:ctrlP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pt-P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pt-P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=∅</m:t>
                      </m:r>
                    </m:oMath>
                  </m:oMathPara>
                </a14:m>
                <a:endParaRPr lang="pt-PT" sz="20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4611072"/>
                <a:ext cx="2454753" cy="1015663"/>
              </a:xfrm>
              <a:prstGeom prst="rect">
                <a:avLst/>
              </a:prstGeom>
              <a:blipFill rotWithShape="0">
                <a:blip r:embed="rId3"/>
                <a:stretch>
                  <a:fillRect l="-2736" t="-2395" b="-59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39552" y="1493783"/>
                <a:ext cx="1563248" cy="26622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pt-PT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pt-PT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&lt; N</a:t>
                </a:r>
                <a:endParaRPr lang="pt-PT" sz="1800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endPara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  <a:r>
                  <a:rPr lang="en-US" sz="1800" b="1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</a:p>
              <a:p>
                <a:pPr marL="0"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:= I + </a:t>
                </a: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</a:p>
              <a:p>
                <a:pPr marL="0" lvl="1">
                  <a:spcBef>
                    <a:spcPts val="0"/>
                  </a:spcBef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&lt; N</a:t>
                </a:r>
              </a:p>
              <a:p>
                <a:pPr marL="0"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sz="1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¬</m:t>
                    </m:r>
                  </m:oMath>
                </a14:m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endPara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</a:pPr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  <a:r>
                  <a:rPr lang="en-US" sz="1800" b="1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endParaRPr lang="en-US" sz="1800" b="1" baseline="-250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lvl="1">
                  <a:spcBef>
                    <a:spcPts val="0"/>
                  </a:spcBef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:= I + 1</a:t>
                </a:r>
              </a:p>
              <a:p>
                <a:pPr marL="0" lvl="1">
                  <a:spcBef>
                    <a:spcPts val="0"/>
                  </a:spcBef>
                </a:pPr>
                <a:r>
                  <a:rPr lang="en-US" sz="18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≥ N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493783"/>
                <a:ext cx="1563248" cy="2662267"/>
              </a:xfrm>
              <a:prstGeom prst="rect">
                <a:avLst/>
              </a:prstGeom>
              <a:blipFill rotWithShape="0">
                <a:blip r:embed="rId4"/>
                <a:stretch>
                  <a:fillRect l="-3516" t="-1144" r="-2344" b="-27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477998" y="1484784"/>
            <a:ext cx="1563248" cy="2385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PT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8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marL="0" lvl="1"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 := I +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marL="0" lvl="1">
              <a:spcBef>
                <a:spcPts val="0"/>
              </a:spcBef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</a:t>
            </a:r>
          </a:p>
          <a:p>
            <a:pPr marL="0" lvl="1">
              <a:spcBef>
                <a:spcPts val="0"/>
              </a:spcBef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8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800" b="1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>
              <a:spcBef>
                <a:spcPts val="0"/>
              </a:spcBef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  <a:p>
            <a:pPr marL="0" lvl="1">
              <a:spcBef>
                <a:spcPts val="0"/>
              </a:spcBef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≥ 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451288" y="2677418"/>
            <a:ext cx="472182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202B92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87933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3) Iterate until no more counterexamples can be found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5651" y="2296618"/>
            <a:ext cx="233910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hile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 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endParaRPr lang="pt-PT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lvl="1">
              <a:spcBef>
                <a:spcPts val="0"/>
              </a:spcBef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lvl="1">
              <a:spcBef>
                <a:spcPts val="0"/>
              </a:spcBef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0032" y="1988840"/>
            <a:ext cx="30963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 </a:t>
            </a: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endParaRPr lang="pt-PT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hile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 N</a:t>
            </a:r>
            <a:r>
              <a:rPr lang="pt-PT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lvl="1">
              <a:spcBef>
                <a:spcPts val="0"/>
              </a:spcBef>
            </a:pP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pt-PT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pt-PT" sz="2000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I 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:= I + 1</a:t>
            </a:r>
          </a:p>
          <a:p>
            <a:pPr marL="0" lvl="1">
              <a:spcBef>
                <a:spcPts val="0"/>
              </a:spcBef>
            </a:pP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endParaRPr lang="pt-PT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lvl="1">
              <a:spcBef>
                <a:spcPts val="0"/>
              </a:spcBef>
            </a:pPr>
            <a:r>
              <a:rPr lang="pt-PT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pt-PT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lvl="1">
              <a:spcBef>
                <a:spcPts val="0"/>
              </a:spcBef>
            </a:pP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I := I + 1</a:t>
            </a:r>
            <a:endParaRPr lang="pt-PT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71171" y="3035281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r>
              <a:rPr lang="en-US" dirty="0" smtClean="0"/>
              <a:t>→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6"/>
              <p:cNvSpPr txBox="1"/>
              <p:nvPr/>
            </p:nvSpPr>
            <p:spPr>
              <a:xfrm>
                <a:off x="605079" y="4756877"/>
                <a:ext cx="2454753" cy="132343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pt-PT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9pPr>
              </a:lstStyle>
              <a:p>
                <a:r>
                  <a:rPr lang="en-US" sz="2000" u="sng" dirty="0" smtClean="0">
                    <a:latin typeface="+mj-lt"/>
                  </a:rPr>
                  <a:t>Precondition: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0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</m:oMath>
                  </m:oMathPara>
                </a14:m>
                <a:endParaRPr lang="pt-PT" sz="20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𝑊</m:t>
                      </m:r>
                      <m:d>
                        <m:dPr>
                          <m:ctrlP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pt-P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pt-P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=∅∧</m:t>
                      </m:r>
                    </m:oMath>
                  </m:oMathPara>
                </a14:m>
                <a:endParaRPr lang="pt-PT" sz="20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𝑊</m:t>
                      </m:r>
                      <m:d>
                        <m:dPr>
                          <m:ctrlP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pt-P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pt-PT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=∅ </m:t>
                      </m:r>
                    </m:oMath>
                  </m:oMathPara>
                </a14:m>
                <a:endParaRPr lang="pt-PT" sz="2000" b="0" dirty="0" smtClean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079" y="4756877"/>
                <a:ext cx="2454753" cy="1323439"/>
              </a:xfrm>
              <a:prstGeom prst="rect">
                <a:avLst/>
              </a:prstGeom>
              <a:blipFill rotWithShape="0">
                <a:blip r:embed="rId2"/>
                <a:stretch>
                  <a:fillRect l="-2222" t="-1370"/>
                </a:stretch>
              </a:blipFill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2590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Preliminaries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Language of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Preconditions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Example</a:t>
            </a:r>
          </a:p>
          <a:p>
            <a:r>
              <a:rPr lang="en-US" dirty="0" smtClean="0"/>
              <a:t>Algorithm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Evaluation: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PSyCO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165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1) Find counterexample</a:t>
            </a:r>
          </a:p>
          <a:p>
            <a:pPr marL="0" indent="0">
              <a:buNone/>
            </a:pPr>
            <a:r>
              <a:rPr lang="en-US" dirty="0" smtClean="0"/>
              <a:t>2) Generate WP that rules out the counterexample</a:t>
            </a:r>
          </a:p>
          <a:p>
            <a:pPr marL="0" indent="0">
              <a:buNone/>
            </a:pPr>
            <a:r>
              <a:rPr lang="en-US" dirty="0" smtClean="0"/>
              <a:t>3) Iterate until no more counterexamples can be found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2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 generalization</a:t>
            </a:r>
          </a:p>
          <a:p>
            <a:r>
              <a:rPr lang="en-US" dirty="0" smtClean="0"/>
              <a:t>Exploit UNSAT cores</a:t>
            </a:r>
          </a:p>
          <a:p>
            <a:r>
              <a:rPr lang="en-US" dirty="0" smtClean="0"/>
              <a:t>Bias towards R/W and W/W intersections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769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Preliminaries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Language of Preconditions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Example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Algorithm</a:t>
            </a:r>
          </a:p>
          <a:p>
            <a:r>
              <a:rPr lang="en-US" dirty="0" smtClean="0"/>
              <a:t>Evaluation: </a:t>
            </a:r>
            <a:r>
              <a:rPr lang="en-US" dirty="0" err="1" smtClean="0"/>
              <a:t>PSyCO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47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About 1,400 lines of Python</a:t>
            </a:r>
          </a:p>
          <a:p>
            <a:r>
              <a:rPr lang="en-US" dirty="0" smtClean="0"/>
              <a:t>Uses Z3 for constraint solving</a:t>
            </a:r>
          </a:p>
          <a:p>
            <a:r>
              <a:rPr lang="en-US" dirty="0" smtClean="0"/>
              <a:t>Source code and benchmarks available </a:t>
            </a:r>
            <a:r>
              <a:rPr lang="en-US" dirty="0"/>
              <a:t>from </a:t>
            </a:r>
            <a:r>
              <a:rPr lang="en-US" dirty="0">
                <a:hlinkClick r:id="rId2"/>
              </a:rPr>
              <a:t>http://goo.gl/7K02H9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PSyCO</a:t>
            </a:r>
            <a:r>
              <a:rPr lang="en-US" dirty="0" smtClean="0"/>
              <a:t>: Precondition Synthesizer for Compiler Optimizations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673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PSyCO</a:t>
            </a:r>
            <a:r>
              <a:rPr lang="en-US" dirty="0" smtClean="0"/>
              <a:t>: Results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841" y="1678094"/>
            <a:ext cx="6807518" cy="438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209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Synthesized WP:</a:t>
            </a:r>
            <a:br>
              <a:rPr lang="en-US" dirty="0" smtClean="0"/>
            </a:br>
            <a:r>
              <a:rPr lang="en-US" dirty="0" smtClean="0"/>
              <a:t>Software Pipelining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5005" y="1869024"/>
            <a:ext cx="4949190" cy="200787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4526856"/>
            <a:ext cx="2225040" cy="15811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62190" y="4526856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u="sng" dirty="0" smtClean="0">
                <a:latin typeface="+mj-lt"/>
              </a:rPr>
              <a:t>Precondition:</a:t>
            </a:r>
            <a:endParaRPr lang="en-US" sz="1800" u="sng" dirty="0"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835696" y="1628800"/>
            <a:ext cx="5219283" cy="2376264"/>
          </a:xfrm>
          <a:prstGeom prst="rect">
            <a:avLst/>
          </a:prstGeom>
          <a:noFill/>
          <a:ln w="9525" cap="flat" cmpd="sng" algn="ctr">
            <a:solidFill>
              <a:srgbClr val="202B9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28184" y="4836976"/>
            <a:ext cx="208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j-lt"/>
              </a:rPr>
              <a:t>(</a:t>
            </a:r>
            <a:r>
              <a:rPr lang="en-US" sz="2000" dirty="0" smtClean="0">
                <a:latin typeface="+mj-lt"/>
              </a:rPr>
              <a:t>Weaker than PEC’s [PLDI’09])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7769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Yang, Chen, </a:t>
            </a:r>
            <a:r>
              <a:rPr lang="en-US" dirty="0" err="1" smtClean="0"/>
              <a:t>Eide</a:t>
            </a:r>
            <a:r>
              <a:rPr lang="en-US" dirty="0" smtClean="0"/>
              <a:t>, </a:t>
            </a:r>
            <a:r>
              <a:rPr lang="en-US" dirty="0" err="1" smtClean="0"/>
              <a:t>Regehr</a:t>
            </a:r>
            <a:r>
              <a:rPr lang="en-US" dirty="0" smtClean="0"/>
              <a:t>. Finding and Understanding Bugs in C Compilers, PLDI’12:</a:t>
            </a:r>
          </a:p>
          <a:p>
            <a:pPr lvl="1"/>
            <a:r>
              <a:rPr lang="en-US" dirty="0" smtClean="0"/>
              <a:t>79 bugs in GCC (25 P1)</a:t>
            </a:r>
          </a:p>
          <a:p>
            <a:pPr lvl="1"/>
            <a:r>
              <a:rPr lang="en-US" dirty="0" smtClean="0"/>
              <a:t>202 bugs in LLVM</a:t>
            </a:r>
          </a:p>
          <a:p>
            <a:pPr lvl="1"/>
            <a:r>
              <a:rPr lang="en-US" dirty="0" smtClean="0"/>
              <a:t>2 wrong-code bugs in </a:t>
            </a:r>
            <a:r>
              <a:rPr lang="en-US" dirty="0" err="1" smtClean="0"/>
              <a:t>CompCert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32 open P1 bug reports in GCC (as of last week)</a:t>
            </a:r>
          </a:p>
          <a:p>
            <a:r>
              <a:rPr lang="en-US" dirty="0" smtClean="0"/>
              <a:t>403 open wrong-code bug reports in GCC</a:t>
            </a:r>
          </a:p>
          <a:p>
            <a:r>
              <a:rPr lang="en-US" dirty="0" smtClean="0"/>
              <a:t>16 open wrong-code bug reports in LLVM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Compilers are Full of Bugs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895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Deriving WPs by hand is hard and error-prone</a:t>
            </a:r>
          </a:p>
          <a:p>
            <a:r>
              <a:rPr lang="en-US" dirty="0" smtClean="0"/>
              <a:t>Weaker preconditions enable more optimization opportunities</a:t>
            </a:r>
          </a:p>
          <a:p>
            <a:r>
              <a:rPr lang="en-US" dirty="0" smtClean="0"/>
              <a:t>Presented the first algorithm for the automatic synthesis of WPs for compiler optimizations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Weakest</a:t>
            </a:r>
            <a:r>
              <a:rPr lang="pt-PT" dirty="0" smtClean="0"/>
              <a:t> </a:t>
            </a:r>
            <a:r>
              <a:rPr lang="en-US" dirty="0" smtClean="0"/>
              <a:t>Precondition</a:t>
            </a:r>
            <a:r>
              <a:rPr lang="pt-PT" dirty="0" smtClean="0"/>
              <a:t> </a:t>
            </a:r>
            <a:r>
              <a:rPr lang="en-US" dirty="0" smtClean="0"/>
              <a:t>Synthesis</a:t>
            </a:r>
            <a:r>
              <a:rPr lang="pt-PT" dirty="0" smtClean="0"/>
              <a:t> for </a:t>
            </a:r>
            <a:r>
              <a:rPr lang="en-US" dirty="0" smtClean="0"/>
              <a:t>Compiler</a:t>
            </a:r>
            <a:r>
              <a:rPr lang="pt-PT" dirty="0" smtClean="0"/>
              <a:t> </a:t>
            </a:r>
            <a:r>
              <a:rPr lang="en-US" dirty="0" smtClean="0"/>
              <a:t>Optimizations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4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/>
              <a:t>Título da apresentação</a:t>
            </a:r>
          </a:p>
        </p:txBody>
      </p:sp>
      <p:pic>
        <p:nvPicPr>
          <p:cNvPr id="10242" name="Picture 2" descr="&#10;seed_2.jpg                                                     001EFA68mac_1                          B81C06B4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524000" y="3429000"/>
            <a:ext cx="7620000" cy="2608263"/>
          </a:xfrm>
          <a:prstGeom prst="rect">
            <a:avLst/>
          </a:prstGeom>
          <a:solidFill>
            <a:srgbClr val="007D7D">
              <a:alpha val="600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676400" y="3146425"/>
            <a:ext cx="2133600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technology</a:t>
            </a:r>
            <a:b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sz="1800" b="1" dirty="0">
                <a:solidFill>
                  <a:schemeClr val="bg1"/>
                </a:solidFill>
                <a:latin typeface="Arial" panose="020B0604020202020204" pitchFamily="34" charset="0"/>
              </a:rPr>
              <a:t>from seed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pSp>
        <p:nvGrpSpPr>
          <p:cNvPr id="10247" name="Group 7"/>
          <p:cNvGrpSpPr>
            <a:grpSpLocks/>
          </p:cNvGrpSpPr>
          <p:nvPr/>
        </p:nvGrpSpPr>
        <p:grpSpPr bwMode="auto">
          <a:xfrm>
            <a:off x="4572000" y="4191000"/>
            <a:ext cx="4572000" cy="1844675"/>
            <a:chOff x="2880" y="2640"/>
            <a:chExt cx="2880" cy="1162"/>
          </a:xfrm>
        </p:grpSpPr>
        <p:sp>
          <p:nvSpPr>
            <p:cNvPr id="10248" name="Rectangle 8"/>
            <p:cNvSpPr>
              <a:spLocks noChangeArrowheads="1"/>
            </p:cNvSpPr>
            <p:nvPr/>
          </p:nvSpPr>
          <p:spPr bwMode="auto">
            <a:xfrm>
              <a:off x="2880" y="2640"/>
              <a:ext cx="2880" cy="11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pic>
          <p:nvPicPr>
            <p:cNvPr id="10249" name="Picture 9" descr="temp_powerpoint3.jpg                                           00018DAFmac_1                          B81C06B4: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2784"/>
              <a:ext cx="1894" cy="8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2375" y="1954975"/>
            <a:ext cx="8668072" cy="1977008"/>
          </a:xfrm>
          <a:ln>
            <a:solidFill>
              <a:srgbClr val="202B92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For a logical right shift, we can fold if the comparison is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not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signed. We can also fold a signed comparison if the shifted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mask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value and the shifted comparison value are not negative.</a:t>
            </a:r>
          </a:p>
          <a:p>
            <a:pPr marL="0" indent="0">
              <a:buNone/>
            </a:pP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These constraints are not obvious, but we can prove that they are</a:t>
            </a:r>
          </a:p>
          <a:p>
            <a:pPr marL="0" indent="0">
              <a:buNone/>
            </a:pP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correct using an SMT solver such as "Z3" :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http://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rise4fun.com/Z3/Tslfh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Verification to the Rescue:</a:t>
            </a:r>
            <a:br>
              <a:rPr lang="en-US" dirty="0" smtClean="0"/>
            </a:br>
            <a:r>
              <a:rPr lang="en-US" dirty="0" smtClean="0"/>
              <a:t>LLVM PR17827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2375" y="4694677"/>
            <a:ext cx="7785248" cy="1323439"/>
          </a:xfrm>
          <a:prstGeom prst="rect">
            <a:avLst/>
          </a:prstGeom>
          <a:ln>
            <a:solidFill>
              <a:srgbClr val="202B92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ShiftOpcode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== Instruction::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AShr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There may be some constraints that make this possible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//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but nothing simple has been discovered yet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CanFold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2374" y="1432006"/>
            <a:ext cx="5803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j-lt"/>
              </a:rPr>
              <a:t>lib/Transforms/</a:t>
            </a:r>
            <a:r>
              <a:rPr lang="en-US" sz="1800" dirty="0" err="1" smtClean="0">
                <a:latin typeface="+mj-lt"/>
              </a:rPr>
              <a:t>InstCombine</a:t>
            </a:r>
            <a:r>
              <a:rPr lang="en-US" sz="1800" dirty="0" smtClean="0">
                <a:latin typeface="+mj-lt"/>
              </a:rPr>
              <a:t>/InstCombineCompares.cpp</a:t>
            </a:r>
            <a:endParaRPr lang="en-U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3371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Preliminaries</a:t>
            </a:r>
          </a:p>
          <a:p>
            <a:r>
              <a:rPr lang="en-US" dirty="0"/>
              <a:t>Language of Preconditions</a:t>
            </a:r>
            <a:endParaRPr lang="en-US" dirty="0" smtClean="0"/>
          </a:p>
          <a:p>
            <a:r>
              <a:rPr lang="en-US" dirty="0" smtClean="0"/>
              <a:t>Example</a:t>
            </a:r>
          </a:p>
          <a:p>
            <a:r>
              <a:rPr lang="en-US" dirty="0" smtClean="0"/>
              <a:t>Algorithm</a:t>
            </a:r>
          </a:p>
          <a:p>
            <a:r>
              <a:rPr lang="en-US" dirty="0" smtClean="0"/>
              <a:t>Evaluation: </a:t>
            </a:r>
            <a:r>
              <a:rPr lang="en-US" dirty="0" err="1" smtClean="0"/>
              <a:t>PSyCO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501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Preliminaries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Language of Preconditions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Example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Algorithm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Evaluation: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PSyCO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621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Compiler optimization</a:t>
            </a:r>
          </a:p>
          <a:p>
            <a:pPr lvl="1"/>
            <a:r>
              <a:rPr lang="en-US" dirty="0"/>
              <a:t>Transformation function</a:t>
            </a:r>
          </a:p>
          <a:p>
            <a:pPr lvl="1"/>
            <a:r>
              <a:rPr lang="en-US" dirty="0"/>
              <a:t>Precondition</a:t>
            </a:r>
          </a:p>
          <a:p>
            <a:pPr lvl="1"/>
            <a:r>
              <a:rPr lang="en-US" dirty="0"/>
              <a:t>Profitability </a:t>
            </a:r>
            <a:r>
              <a:rPr lang="en-US" dirty="0" smtClean="0"/>
              <a:t>heuristic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Compiler Optimizations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25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 </a:t>
            </a:r>
            <a:r>
              <a:rPr lang="en-US" dirty="0" err="1" smtClean="0"/>
              <a:t>Unswitching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5651" y="2296618"/>
            <a:ext cx="233910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hile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 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endParaRPr lang="pt-PT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lvl="1">
              <a:spcBef>
                <a:spcPts val="0"/>
              </a:spcBef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lvl="1">
              <a:spcBef>
                <a:spcPts val="0"/>
              </a:spcBef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0032" y="1988840"/>
            <a:ext cx="30963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 </a:t>
            </a: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endParaRPr lang="pt-PT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hile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 N</a:t>
            </a:r>
            <a:r>
              <a:rPr lang="pt-PT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lvl="1">
              <a:spcBef>
                <a:spcPts val="0"/>
              </a:spcBef>
            </a:pP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pt-PT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pt-PT" sz="2000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I 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:= I + 1</a:t>
            </a:r>
          </a:p>
          <a:p>
            <a:pPr marL="0" lvl="1">
              <a:spcBef>
                <a:spcPts val="0"/>
              </a:spcBef>
            </a:pP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endParaRPr lang="pt-PT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lvl="1">
              <a:spcBef>
                <a:spcPts val="0"/>
              </a:spcBef>
            </a:pPr>
            <a:r>
              <a:rPr lang="pt-PT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pt-PT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lvl="1">
              <a:spcBef>
                <a:spcPts val="0"/>
              </a:spcBef>
            </a:pP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I := I + 1</a:t>
            </a:r>
            <a:endParaRPr lang="pt-PT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71171" y="3035281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r>
              <a:rPr lang="en-US" dirty="0" smtClean="0"/>
              <a:t>→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35651" y="5301208"/>
            <a:ext cx="42178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000" dirty="0" smtClean="0">
                <a:latin typeface="+mj-lt"/>
              </a:rPr>
              <a:t>,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000" dirty="0" smtClean="0">
                <a:latin typeface="+mj-lt"/>
              </a:rPr>
              <a:t> are template statements</a:t>
            </a:r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000" dirty="0" smtClean="0">
                <a:latin typeface="+mj-lt"/>
              </a:rPr>
              <a:t> is a template Boolean expression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9120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Weakest Precondition Synthesis for Compiler Optimizations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Loop Unswitching:</a:t>
            </a:r>
            <a:br>
              <a:rPr lang="en-US" smtClean="0"/>
            </a:br>
            <a:r>
              <a:rPr lang="en-US" smtClean="0"/>
              <a:t>Example Instantiation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5651" y="1988840"/>
            <a:ext cx="264687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 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endParaRPr lang="pt-PT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 &gt; 5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:= A + N</a:t>
            </a:r>
            <a:endParaRPr lang="en-US" sz="2000" baseline="-25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:= A + 1</a:t>
            </a:r>
            <a:endParaRPr lang="en-US" sz="2000" baseline="-25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0032" y="1988840"/>
            <a:ext cx="30963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 &gt; 5 </a:t>
            </a: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endParaRPr lang="pt-PT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hile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 N</a:t>
            </a:r>
            <a:r>
              <a:rPr lang="pt-PT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lvl="1">
              <a:spcBef>
                <a:spcPts val="0"/>
              </a:spcBef>
            </a:pP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:= A + N</a:t>
            </a:r>
            <a:endParaRPr lang="pt-PT" sz="2000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I 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:= I + 1</a:t>
            </a:r>
          </a:p>
          <a:p>
            <a:pPr marL="0" lvl="1">
              <a:spcBef>
                <a:spcPts val="0"/>
              </a:spcBef>
            </a:pP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endParaRPr lang="pt-PT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lvl="1">
              <a:spcBef>
                <a:spcPts val="0"/>
              </a:spcBef>
            </a:pPr>
            <a:r>
              <a:rPr lang="pt-PT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:= A + 1</a:t>
            </a:r>
            <a:endParaRPr lang="pt-PT" sz="2000" baseline="-25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I := I + 1</a:t>
            </a:r>
            <a:endParaRPr lang="pt-PT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71171" y="3035281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r>
              <a:rPr lang="en-US" dirty="0" smtClean="0"/>
              <a:t>→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35651" y="2296618"/>
            <a:ext cx="233910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hile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&lt; N 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endParaRPr lang="pt-PT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lvl="1">
              <a:spcBef>
                <a:spcPts val="0"/>
              </a:spcBef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lvl="1">
              <a:spcBef>
                <a:spcPts val="0"/>
              </a:spcBef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6"/>
              <p:cNvSpPr txBox="1"/>
              <p:nvPr/>
            </p:nvSpPr>
            <p:spPr>
              <a:xfrm>
                <a:off x="605079" y="4756877"/>
                <a:ext cx="2454753" cy="132343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pt-PT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anose="02020603050405020304" pitchFamily="18" charset="0"/>
                    <a:ea typeface="+mn-ea"/>
                    <a:cs typeface="+mn-cs"/>
                  </a:defRPr>
                </a:lvl9pPr>
              </a:lstStyle>
              <a:p>
                <a:r>
                  <a:rPr lang="en-US" sz="2000" u="sng" dirty="0" smtClean="0">
                    <a:latin typeface="+mj-lt"/>
                    <a:ea typeface="Cambria Math" panose="02040503050406030204" pitchFamily="18" charset="0"/>
                  </a:rPr>
                  <a:t>Instantiation</a:t>
                </a:r>
                <a:r>
                  <a:rPr lang="pt-PT" sz="2000" u="sng" dirty="0" smtClean="0">
                    <a:latin typeface="+mj-lt"/>
                    <a:ea typeface="Cambria Math" panose="02040503050406030204" pitchFamily="18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pt-PT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⟼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&gt;5</m:t>
                      </m:r>
                    </m:oMath>
                  </m:oMathPara>
                </a14:m>
                <a:endParaRPr lang="pt-PT" sz="200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pt-PT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⟼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≔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  <m:r>
                        <a:rPr lang="pt-PT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0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pt-PT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pt-PT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⟼</m:t>
                      </m:r>
                      <m:r>
                        <a:rPr lang="pt-PT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pt-PT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≔</m:t>
                      </m:r>
                      <m:r>
                        <a:rPr lang="pt-PT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pt-PT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+1 </m:t>
                      </m:r>
                    </m:oMath>
                  </m:oMathPara>
                </a14:m>
                <a:endParaRPr lang="pt-PT" sz="20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079" y="4756877"/>
                <a:ext cx="2454753" cy="1323439"/>
              </a:xfrm>
              <a:prstGeom prst="rect">
                <a:avLst/>
              </a:prstGeom>
              <a:blipFill rotWithShape="0">
                <a:blip r:embed="rId2"/>
                <a:stretch>
                  <a:fillRect l="-2222" t="-1370"/>
                </a:stretch>
              </a:blipFill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8580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P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P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1351</Words>
  <Application>Microsoft Office PowerPoint</Application>
  <PresentationFormat>On-screen Show (4:3)</PresentationFormat>
  <Paragraphs>383</Paragraphs>
  <Slides>31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Cambria Math</vt:lpstr>
      <vt:lpstr>Courier New</vt:lpstr>
      <vt:lpstr>Helvetica</vt:lpstr>
      <vt:lpstr>Times</vt:lpstr>
      <vt:lpstr>Blank Presentation</vt:lpstr>
      <vt:lpstr>Weakest Precondition Synthesis for Compiler Optimizations</vt:lpstr>
      <vt:lpstr>Why WP Synthesis for Compiler Optimizations?</vt:lpstr>
      <vt:lpstr>Motivation: Compilers are Full of Bugs</vt:lpstr>
      <vt:lpstr>Verification to the Rescue: LLVM PR17827</vt:lpstr>
      <vt:lpstr>Outline</vt:lpstr>
      <vt:lpstr>Outline</vt:lpstr>
      <vt:lpstr>Compiler Optimizations</vt:lpstr>
      <vt:lpstr>Loop Unswitching</vt:lpstr>
      <vt:lpstr>Loop Unswitching: Example Instantiation</vt:lpstr>
      <vt:lpstr>Loop Unswitching: Weakest Precondition</vt:lpstr>
      <vt:lpstr>Outline</vt:lpstr>
      <vt:lpstr>Language of Preconditions</vt:lpstr>
      <vt:lpstr>Language of Preconditions: Suitability</vt:lpstr>
      <vt:lpstr>Outline</vt:lpstr>
      <vt:lpstr>Synthesizing WP for Loop Unswitching</vt:lpstr>
      <vt:lpstr>1) Find counterexample</vt:lpstr>
      <vt:lpstr>2) Synthesize WP for counterexample: VC Gen</vt:lpstr>
      <vt:lpstr>2) Synthesize WP for counterexample: Conditional Ackermannization</vt:lpstr>
      <vt:lpstr>2) Synthesize WP for counterexample: Must-write vs may-write</vt:lpstr>
      <vt:lpstr>2) Synthesize WP for counterexample: Final constraint</vt:lpstr>
      <vt:lpstr>2) Synthesize WP for counterexample: Disjunction of all models</vt:lpstr>
      <vt:lpstr>3) Iterate until no more counterexamples can be found</vt:lpstr>
      <vt:lpstr>Outline</vt:lpstr>
      <vt:lpstr>Algorithm</vt:lpstr>
      <vt:lpstr>Optimizations</vt:lpstr>
      <vt:lpstr>Outline</vt:lpstr>
      <vt:lpstr>PSyCO: Precondition Synthesizer for Compiler Optimizations</vt:lpstr>
      <vt:lpstr>PSyCO: Results</vt:lpstr>
      <vt:lpstr>Example of Synthesized WP: Software Pipelining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2013-07-09T23:05:26Z</dcterms:created>
  <dcterms:modified xsi:type="dcterms:W3CDTF">2014-01-22T04:08:34Z</dcterms:modified>
</cp:coreProperties>
</file>