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1"/>
  </p:notesMasterIdLst>
  <p:handoutMasterIdLst>
    <p:handoutMasterId r:id="rId32"/>
  </p:handoutMasterIdLst>
  <p:sldIdLst>
    <p:sldId id="1236" r:id="rId5"/>
    <p:sldId id="1238" r:id="rId6"/>
    <p:sldId id="1239" r:id="rId7"/>
    <p:sldId id="1258" r:id="rId8"/>
    <p:sldId id="1265" r:id="rId9"/>
    <p:sldId id="1261" r:id="rId10"/>
    <p:sldId id="1262" r:id="rId11"/>
    <p:sldId id="1260" r:id="rId12"/>
    <p:sldId id="1266" r:id="rId13"/>
    <p:sldId id="1242" r:id="rId14"/>
    <p:sldId id="1259" r:id="rId15"/>
    <p:sldId id="1264" r:id="rId16"/>
    <p:sldId id="1241" r:id="rId17"/>
    <p:sldId id="1244" r:id="rId18"/>
    <p:sldId id="1249" r:id="rId19"/>
    <p:sldId id="1256" r:id="rId20"/>
    <p:sldId id="1271" r:id="rId21"/>
    <p:sldId id="1269" r:id="rId22"/>
    <p:sldId id="1270" r:id="rId23"/>
    <p:sldId id="1252" r:id="rId24"/>
    <p:sldId id="1267" r:id="rId25"/>
    <p:sldId id="1253" r:id="rId26"/>
    <p:sldId id="1255" r:id="rId27"/>
    <p:sldId id="1251" r:id="rId28"/>
    <p:sldId id="1245" r:id="rId29"/>
    <p:sldId id="1135" r:id="rId30"/>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94"/>
    <a:srgbClr val="1555A4"/>
    <a:srgbClr val="2C69B1"/>
    <a:srgbClr val="165AA9"/>
    <a:srgbClr val="1C3E82"/>
    <a:srgbClr val="006EB9"/>
    <a:srgbClr val="2B68B0"/>
    <a:srgbClr val="125AAA"/>
    <a:srgbClr val="1458A8"/>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95203" autoAdjust="0"/>
  </p:normalViewPr>
  <p:slideViewPr>
    <p:cSldViewPr snapToGrid="0">
      <p:cViewPr varScale="1">
        <p:scale>
          <a:sx n="96" d="100"/>
          <a:sy n="96" d="100"/>
        </p:scale>
        <p:origin x="680" y="6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6"/>
    </p:cViewPr>
  </p:sorterViewPr>
  <p:notesViewPr>
    <p:cSldViewPr snapToGrid="0" showGuides="1">
      <p:cViewPr varScale="1">
        <p:scale>
          <a:sx n="80" d="100"/>
          <a:sy n="80"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Research 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95A86D-0EC7-4A40-B231-0A797A59FD38}" type="datetime8">
              <a:rPr lang="en-US" smtClean="0">
                <a:latin typeface="Segoe UI" pitchFamily="34" charset="0"/>
              </a:rPr>
              <a:t>5/7/2015 12:04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Research 2013</a:t>
            </a:r>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4CC2D50-4EDB-4523-86FF-E92F29EEC2F0}" type="datetime8">
              <a:rPr lang="en-US" smtClean="0"/>
              <a:t>5/7/2015 12:04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7AF0192-955F-4B6D-BDA2-FE0906B488CD}"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862247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caused by </a:t>
            </a:r>
            <a:r>
              <a:rPr lang="en-US" dirty="0" err="1" smtClean="0"/>
              <a:t>miswiring</a:t>
            </a:r>
            <a:r>
              <a:rPr lang="en-US" dirty="0" smtClean="0"/>
              <a:t> during </a:t>
            </a:r>
            <a:r>
              <a:rPr lang="en-US" dirty="0" err="1" smtClean="0"/>
              <a:t>buildout</a:t>
            </a:r>
            <a:r>
              <a:rPr lang="en-US" dirty="0" smtClean="0"/>
              <a:t>.</a:t>
            </a:r>
            <a:endParaRPr lang="en-US" dirty="0"/>
          </a:p>
        </p:txBody>
      </p:sp>
      <p:sp>
        <p:nvSpPr>
          <p:cNvPr id="4" name="Header Placeholder 3"/>
          <p:cNvSpPr>
            <a:spLocks noGrp="1"/>
          </p:cNvSpPr>
          <p:nvPr>
            <p:ph type="hdr" sz="quarter" idx="10"/>
          </p:nvPr>
        </p:nvSpPr>
        <p:spPr/>
        <p:txBody>
          <a:bodyPr/>
          <a:lstStyle/>
          <a:p>
            <a:r>
              <a:rPr lang="en-US" dirty="0"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122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4" name="Date Placeholder 3"/>
          <p:cNvSpPr>
            <a:spLocks noGrp="1"/>
          </p:cNvSpPr>
          <p:nvPr>
            <p:ph type="dt" idx="13"/>
          </p:nvPr>
        </p:nvSpPr>
        <p:spPr/>
        <p:txBody>
          <a:bodyPr/>
          <a:lstStyle/>
          <a:p>
            <a:fld id="{1CD5F0BC-0022-47C2-9940-253F99525D14}" type="datetime8">
              <a:rPr lang="en-US" smtClean="0"/>
              <a:t>5/7/2015 12:04 AM</a:t>
            </a:fld>
            <a:endParaRPr lang="en-US" dirty="0"/>
          </a:p>
        </p:txBody>
      </p:sp>
      <p:sp>
        <p:nvSpPr>
          <p:cNvPr id="5" name="Footer Placeholder 4"/>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Header Placeholder 6"/>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Sweet</a:t>
            </a:r>
            <a:r>
              <a:rPr lang="en-US" baseline="0" dirty="0" smtClean="0"/>
              <a:t> spot in speed/expressiveness trade-off</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84615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given</a:t>
            </a:r>
            <a:r>
              <a:rPr lang="en-US" baseline="0" dirty="0" smtClean="0"/>
              <a:t> as input, not backed in the tool.</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46412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protocol and verification</a:t>
            </a:r>
            <a:r>
              <a:rPr lang="en-US" baseline="0" dirty="0" smtClean="0"/>
              <a:t> property given as input</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25776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Encoding</a:t>
            </a:r>
            <a:r>
              <a:rPr lang="en-US" baseline="0" dirty="0" smtClean="0"/>
              <a:t> matters.</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59607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Packets that don’t match any rule are dropped.</a:t>
            </a:r>
            <a:endParaRPr lang="en-US" dirty="0"/>
          </a:p>
        </p:txBody>
      </p:sp>
      <p:sp>
        <p:nvSpPr>
          <p:cNvPr id="4" name="Header Placeholder 3"/>
          <p:cNvSpPr>
            <a:spLocks noGrp="1"/>
          </p:cNvSpPr>
          <p:nvPr>
            <p:ph type="hdr" sz="quarter" idx="10"/>
          </p:nvPr>
        </p:nvSpPr>
        <p:spPr/>
        <p:txBody>
          <a:bodyPr/>
          <a:lstStyle/>
          <a:p>
            <a:r>
              <a:rPr lang="en-US" dirty="0"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8137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also compute set of packets reach at B, rather than packets that leave A.</a:t>
            </a:r>
            <a:endParaRPr lang="en-US" dirty="0"/>
          </a:p>
        </p:txBody>
      </p:sp>
      <p:sp>
        <p:nvSpPr>
          <p:cNvPr id="4" name="Header Placeholder 3"/>
          <p:cNvSpPr>
            <a:spLocks noGrp="1"/>
          </p:cNvSpPr>
          <p:nvPr>
            <p:ph type="hdr" sz="quarter" idx="10"/>
          </p:nvPr>
        </p:nvSpPr>
        <p:spPr/>
        <p:txBody>
          <a:bodyPr/>
          <a:lstStyle/>
          <a:p>
            <a:r>
              <a:rPr lang="en-US" dirty="0"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76804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Efficient implementation</a:t>
            </a:r>
            <a:r>
              <a:rPr lang="en-US" baseline="0" dirty="0" smtClean="0"/>
              <a:t> of relation algebra operations.</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3265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Datalog compiled into relation algebra for analysis.</a:t>
            </a:r>
            <a:r>
              <a:rPr lang="en-US" baseline="0" dirty="0" smtClean="0"/>
              <a:t> Not surprising, since Datalog came from the DB community.</a:t>
            </a:r>
          </a:p>
          <a:p>
            <a:r>
              <a:rPr lang="en-US" baseline="0" dirty="0" smtClean="0"/>
              <a:t>Do not materialize intermediate result.</a:t>
            </a:r>
            <a:endParaRPr lang="en-US" dirty="0"/>
          </a:p>
        </p:txBody>
      </p:sp>
      <p:sp>
        <p:nvSpPr>
          <p:cNvPr id="4" name="Header Placeholder 3"/>
          <p:cNvSpPr>
            <a:spLocks noGrp="1"/>
          </p:cNvSpPr>
          <p:nvPr>
            <p:ph type="hdr" sz="quarter" idx="10"/>
          </p:nvPr>
        </p:nvSpPr>
        <p:spPr/>
        <p:txBody>
          <a:bodyPr/>
          <a:lstStyle/>
          <a:p>
            <a:r>
              <a:rPr lang="en-US" smtClean="0"/>
              <a:t>Microsoft Research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4CC2D50-4EDB-4523-86FF-E92F29EEC2F0}" type="datetime8">
              <a:rPr lang="en-US" smtClean="0"/>
              <a:t>5/7/2015 12:04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826238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55" y="0"/>
            <a:ext cx="9332917" cy="6994525"/>
          </a:xfrm>
          <a:prstGeom prst="rect">
            <a:avLst/>
          </a:prstGeom>
        </p:spPr>
      </p:pic>
      <p:pic>
        <p:nvPicPr>
          <p:cNvPr id="4" name="Picture 3"/>
          <p:cNvPicPr>
            <a:picLocks noChangeAspect="1"/>
          </p:cNvPicPr>
          <p:nvPr userDrawn="1"/>
        </p:nvPicPr>
        <p:blipFill>
          <a:blip r:embed="rId3"/>
          <a:stretch>
            <a:fillRect/>
          </a:stretch>
        </p:blipFill>
        <p:spPr>
          <a:xfrm>
            <a:off x="457200" y="2399994"/>
            <a:ext cx="4754715" cy="46972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8777288" cy="1717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7" name="Freeform 6"/>
          <p:cNvSpPr/>
          <p:nvPr userDrawn="1"/>
        </p:nvSpPr>
        <p:spPr bwMode="gray">
          <a:xfrm rot="20468000">
            <a:off x="1341447" y="6439944"/>
            <a:ext cx="58994" cy="579692"/>
          </a:xfrm>
          <a:custGeom>
            <a:avLst/>
            <a:gdLst>
              <a:gd name="connsiteX0" fmla="*/ 58994 w 58994"/>
              <a:gd name="connsiteY0" fmla="*/ 0 h 579692"/>
              <a:gd name="connsiteX1" fmla="*/ 58994 w 58994"/>
              <a:gd name="connsiteY1" fmla="*/ 579692 h 579692"/>
              <a:gd name="connsiteX2" fmla="*/ 0 w 58994"/>
              <a:gd name="connsiteY2" fmla="*/ 559532 h 579692"/>
              <a:gd name="connsiteX3" fmla="*/ 0 w 58994"/>
              <a:gd name="connsiteY3" fmla="*/ 10005 h 579692"/>
            </a:gdLst>
            <a:ahLst/>
            <a:cxnLst>
              <a:cxn ang="0">
                <a:pos x="connsiteX0" y="connsiteY0"/>
              </a:cxn>
              <a:cxn ang="0">
                <a:pos x="connsiteX1" y="connsiteY1"/>
              </a:cxn>
              <a:cxn ang="0">
                <a:pos x="connsiteX2" y="connsiteY2"/>
              </a:cxn>
              <a:cxn ang="0">
                <a:pos x="connsiteX3" y="connsiteY3"/>
              </a:cxn>
            </a:cxnLst>
            <a:rect l="l" t="t" r="r" b="b"/>
            <a:pathLst>
              <a:path w="58994" h="579692">
                <a:moveTo>
                  <a:pt x="58994" y="0"/>
                </a:moveTo>
                <a:lnTo>
                  <a:pt x="58994" y="579692"/>
                </a:lnTo>
                <a:lnTo>
                  <a:pt x="0" y="559532"/>
                </a:lnTo>
                <a:lnTo>
                  <a:pt x="0" y="10005"/>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7419171" y="469053"/>
            <a:ext cx="1462911" cy="313376"/>
          </a:xfrm>
          <a:prstGeom prst="rect">
            <a:avLst/>
          </a:prstGeom>
        </p:spPr>
      </p:pic>
      <p:sp>
        <p:nvSpPr>
          <p:cNvPr id="5"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30710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rot="5400000" flipH="1">
            <a:off x="1163331" y="-1166020"/>
            <a:ext cx="6994525" cy="9326563"/>
          </a:xfrm>
          <a:prstGeom prst="rect">
            <a:avLst/>
          </a:prstGeom>
        </p:spPr>
      </p:pic>
      <p:sp>
        <p:nvSpPr>
          <p:cNvPr id="4" name="Rectangle 3"/>
          <p:cNvSpPr/>
          <p:nvPr userDrawn="1"/>
        </p:nvSpPr>
        <p:spPr bwMode="auto">
          <a:xfrm>
            <a:off x="274638" y="2125663"/>
            <a:ext cx="64008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4867275"/>
            <a:ext cx="64008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6400800"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white">
          <a:xfrm>
            <a:off x="7406451" y="479495"/>
            <a:ext cx="1462912" cy="313376"/>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4" name="Rectangle 3"/>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invGray">
          <a:xfrm>
            <a:off x="7406451" y="479495"/>
            <a:ext cx="1462912" cy="31337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524975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9606526">
            <a:off x="2064414" y="-817192"/>
            <a:ext cx="5201834" cy="670287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rcRect l="28645" t="6399"/>
          <a:stretch>
            <a:fillRect/>
          </a:stretch>
        </p:blipFill>
        <p:spPr>
          <a:xfrm rot="3585093" flipH="1">
            <a:off x="5578671" y="2862170"/>
            <a:ext cx="3394223" cy="6727334"/>
          </a:xfrm>
          <a:custGeom>
            <a:avLst/>
            <a:gdLst>
              <a:gd name="connsiteX0" fmla="*/ 3394223 w 3394223"/>
              <a:gd name="connsiteY0" fmla="*/ 0 h 6727334"/>
              <a:gd name="connsiteX1" fmla="*/ 0 w 3394223"/>
              <a:gd name="connsiteY1" fmla="*/ 1979329 h 6727334"/>
              <a:gd name="connsiteX2" fmla="*/ 2768783 w 3394223"/>
              <a:gd name="connsiteY2" fmla="*/ 6727334 h 6727334"/>
              <a:gd name="connsiteX3" fmla="*/ 3394223 w 3394223"/>
              <a:gd name="connsiteY3" fmla="*/ 6727334 h 6727334"/>
            </a:gdLst>
            <a:ahLst/>
            <a:cxnLst>
              <a:cxn ang="0">
                <a:pos x="connsiteX0" y="connsiteY0"/>
              </a:cxn>
              <a:cxn ang="0">
                <a:pos x="connsiteX1" y="connsiteY1"/>
              </a:cxn>
              <a:cxn ang="0">
                <a:pos x="connsiteX2" y="connsiteY2"/>
              </a:cxn>
              <a:cxn ang="0">
                <a:pos x="connsiteX3" y="connsiteY3"/>
              </a:cxn>
            </a:cxnLst>
            <a:rect l="l" t="t" r="r" b="b"/>
            <a:pathLst>
              <a:path w="3394223" h="6727334">
                <a:moveTo>
                  <a:pt x="3394223" y="0"/>
                </a:moveTo>
                <a:lnTo>
                  <a:pt x="0" y="1979329"/>
                </a:lnTo>
                <a:lnTo>
                  <a:pt x="2768783" y="6727334"/>
                </a:lnTo>
                <a:lnTo>
                  <a:pt x="3394223" y="6727334"/>
                </a:lnTo>
                <a:close/>
              </a:path>
            </a:pathLst>
          </a:custGeom>
        </p:spPr>
      </p:pic>
      <p:sp>
        <p:nvSpPr>
          <p:cNvPr id="4" name="Rectangle 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34" name="Picture 3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invGray">
          <a:xfrm>
            <a:off x="7419171" y="469053"/>
            <a:ext cx="1462911" cy="313376"/>
          </a:xfrm>
          <a:prstGeom prst="rect">
            <a:avLst/>
          </a:prstGeom>
        </p:spPr>
      </p:pic>
      <p:sp>
        <p:nvSpPr>
          <p:cNvPr id="12" name="Freeform 11"/>
          <p:cNvSpPr/>
          <p:nvPr userDrawn="1"/>
        </p:nvSpPr>
        <p:spPr bwMode="black">
          <a:xfrm rot="20468000">
            <a:off x="1481065" y="-18429"/>
            <a:ext cx="58994" cy="330952"/>
          </a:xfrm>
          <a:custGeom>
            <a:avLst/>
            <a:gdLst>
              <a:gd name="connsiteX0" fmla="*/ 0 w 58994"/>
              <a:gd name="connsiteY0" fmla="*/ 0 h 330952"/>
              <a:gd name="connsiteX1" fmla="*/ 58994 w 58994"/>
              <a:gd name="connsiteY1" fmla="*/ 20160 h 330952"/>
              <a:gd name="connsiteX2" fmla="*/ 58994 w 58994"/>
              <a:gd name="connsiteY2" fmla="*/ 330952 h 330952"/>
              <a:gd name="connsiteX3" fmla="*/ 0 w 58994"/>
              <a:gd name="connsiteY3" fmla="*/ 310792 h 330952"/>
            </a:gdLst>
            <a:ahLst/>
            <a:cxnLst>
              <a:cxn ang="0">
                <a:pos x="connsiteX0" y="connsiteY0"/>
              </a:cxn>
              <a:cxn ang="0">
                <a:pos x="connsiteX1" y="connsiteY1"/>
              </a:cxn>
              <a:cxn ang="0">
                <a:pos x="connsiteX2" y="connsiteY2"/>
              </a:cxn>
              <a:cxn ang="0">
                <a:pos x="connsiteX3" y="connsiteY3"/>
              </a:cxn>
            </a:cxnLst>
            <a:rect l="l" t="t" r="r" b="b"/>
            <a:pathLst>
              <a:path w="58994" h="330952">
                <a:moveTo>
                  <a:pt x="0" y="0"/>
                </a:moveTo>
                <a:lnTo>
                  <a:pt x="58994" y="20160"/>
                </a:lnTo>
                <a:lnTo>
                  <a:pt x="58994" y="330952"/>
                </a:lnTo>
                <a:lnTo>
                  <a:pt x="0" y="310792"/>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8" name="Freeform 17"/>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6177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606526">
            <a:off x="2064414" y="-817192"/>
            <a:ext cx="5201834" cy="6702876"/>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invGray">
          <a:xfrm>
            <a:off x="7419171" y="469053"/>
            <a:ext cx="1462911" cy="313376"/>
          </a:xfrm>
          <a:prstGeom prst="rect">
            <a:avLst/>
          </a:prstGeom>
        </p:spPr>
      </p:pic>
      <p:sp>
        <p:nvSpPr>
          <p:cNvPr id="16" name="Freeform 15"/>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7" name="Freeform 16"/>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4638" y="294094"/>
            <a:ext cx="1834337" cy="1834337"/>
          </a:xfrm>
          <a:prstGeom prst="rect">
            <a:avLst/>
          </a:prstGeom>
        </p:spPr>
      </p:pic>
      <p:sp>
        <p:nvSpPr>
          <p:cNvPr id="20" name="Rectangle 19"/>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1"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2"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9972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rot="12600000" flipH="1" flipV="1">
            <a:off x="4731207"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rcRect b="24685"/>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3" name="Rectangle 2"/>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Title 1"/>
          <p:cNvSpPr>
            <a:spLocks noGrp="1"/>
          </p:cNvSpPr>
          <p:nvPr>
            <p:ph type="title" hasCustomPrompt="1"/>
          </p:nvPr>
        </p:nvSpPr>
        <p:spPr>
          <a:xfrm>
            <a:off x="274638" y="1211287"/>
            <a:ext cx="6400800" cy="2309599"/>
          </a:xfrm>
          <a:noFill/>
        </p:spPr>
        <p:txBody>
          <a:bodyPr tIns="91440" bIns="91440" anchor="t" anchorCtr="0"/>
          <a:lstStyle>
            <a:lvl1pPr>
              <a:defRPr sz="5399" spc="-75" baseline="0">
                <a:gradFill>
                  <a:gsLst>
                    <a:gs pos="100000">
                      <a:schemeClr val="bg1"/>
                    </a:gs>
                    <a:gs pos="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bg1"/>
                    </a:gs>
                    <a:gs pos="0">
                      <a:schemeClr val="bg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rcRect t="7253" r="13759" b="7253"/>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4" name="Rectangle 3"/>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5" y="2125663"/>
            <a:ext cx="5486403" cy="2743200"/>
          </a:xfrm>
          <a:solidFill>
            <a:schemeClr val="tx2"/>
          </a:solidFill>
        </p:spPr>
        <p:txBody>
          <a:bodyPr tIns="91440" bIns="91440" anchor="t" anchorCtr="0"/>
          <a:lstStyle>
            <a:lvl1pPr>
              <a:defRPr sz="5399" spc="-75"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816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45" r:id="rId2"/>
    <p:sldLayoutId id="2147484184" r:id="rId3"/>
    <p:sldLayoutId id="2147484243" r:id="rId4"/>
    <p:sldLayoutId id="2147484246" r:id="rId5"/>
    <p:sldLayoutId id="2147484280" r:id="rId6"/>
    <p:sldLayoutId id="2147484105" r:id="rId7"/>
    <p:sldLayoutId id="2147484248" r:id="rId8"/>
    <p:sldLayoutId id="2147484087" r:id="rId9"/>
    <p:sldLayoutId id="2147484098" r:id="rId10"/>
    <p:sldLayoutId id="2147484086" r:id="rId11"/>
    <p:sldLayoutId id="2147484107" r:id="rId12"/>
    <p:sldLayoutId id="2147484099" r:id="rId13"/>
    <p:sldLayoutId id="2147484100" r:id="rId14"/>
    <p:sldLayoutId id="2147484089" r:id="rId15"/>
    <p:sldLayoutId id="2147484106" r:id="rId16"/>
    <p:sldLayoutId id="2147484092" r:id="rId17"/>
    <p:sldLayoutId id="2147484093" r:id="rId18"/>
    <p:sldLayoutId id="2147484094" r:id="rId19"/>
  </p:sldLayoutIdLst>
  <p:transition>
    <p:fade/>
  </p:transition>
  <p:timing>
    <p:tnLst>
      <p:par>
        <p:cTn id="1" dur="indefinite" restart="never" nodeType="tmRoot"/>
      </p:par>
    </p:tnLst>
  </p:timing>
  <p:hf sldNum="0" hd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3" pos="1906" userDrawn="1">
          <p15:clr>
            <a:srgbClr val="A4A3A4"/>
          </p15:clr>
        </p15:guide>
        <p15:guide id="14" pos="2477" userDrawn="1">
          <p15:clr>
            <a:srgbClr val="A4A3A4"/>
          </p15:clr>
        </p15:guide>
        <p15:guide id="15" pos="3053" userDrawn="1">
          <p15:clr>
            <a:srgbClr val="A4A3A4"/>
          </p15:clr>
        </p15:guide>
        <p15:guide id="17" pos="3629" userDrawn="1">
          <p15:clr>
            <a:srgbClr val="A4A3A4"/>
          </p15:clr>
        </p15:guide>
        <p15:guide id="18" pos="4205" userDrawn="1">
          <p15:clr>
            <a:srgbClr val="A4A3A4"/>
          </p15:clr>
        </p15:guide>
        <p15:guide id="19" pos="4781" userDrawn="1">
          <p15:clr>
            <a:srgbClr val="A4A3A4"/>
          </p15:clr>
        </p15:guide>
        <p15:guide id="21" pos="5357" userDrawn="1">
          <p15:clr>
            <a:srgbClr val="A4A3A4"/>
          </p15:clr>
        </p15:guide>
        <p15:guide id="22" pos="5702"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rcRect l="24228" t="23161"/>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spTree>
    <p:extLst>
      <p:ext uri="{BB962C8B-B14F-4D97-AF65-F5344CB8AC3E}">
        <p14:creationId xmlns:p14="http://schemas.microsoft.com/office/powerpoint/2010/main" val="258099566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dirty="0" smtClean="0"/>
              <a:t>Network-Optimized Datalog (NoD)</a:t>
            </a:r>
            <a:endParaRPr lang="en-US" sz="4700" dirty="0"/>
          </a:p>
        </p:txBody>
      </p:sp>
      <p:sp>
        <p:nvSpPr>
          <p:cNvPr id="3" name="Content Placeholder 2"/>
          <p:cNvSpPr>
            <a:spLocks noGrp="1"/>
          </p:cNvSpPr>
          <p:nvPr>
            <p:ph sz="quarter" idx="10"/>
          </p:nvPr>
        </p:nvSpPr>
        <p:spPr>
          <a:xfrm>
            <a:off x="274638" y="1214439"/>
            <a:ext cx="8777288" cy="2917722"/>
          </a:xfrm>
        </p:spPr>
        <p:txBody>
          <a:bodyPr/>
          <a:lstStyle/>
          <a:p>
            <a:r>
              <a:rPr lang="en-US" dirty="0" smtClean="0"/>
              <a:t>Datalog for the specification of:</a:t>
            </a:r>
          </a:p>
          <a:p>
            <a:pPr lvl="1"/>
            <a:r>
              <a:rPr lang="en-US" dirty="0"/>
              <a:t>D</a:t>
            </a:r>
            <a:r>
              <a:rPr lang="en-US" dirty="0" smtClean="0"/>
              <a:t>ata-plane/control-plane</a:t>
            </a:r>
          </a:p>
          <a:p>
            <a:pPr lvl="1"/>
            <a:r>
              <a:rPr lang="en-US" dirty="0" smtClean="0"/>
              <a:t>Verification properties</a:t>
            </a:r>
          </a:p>
          <a:p>
            <a:endParaRPr lang="en-US" sz="2400" dirty="0" smtClean="0"/>
          </a:p>
          <a:p>
            <a:r>
              <a:rPr lang="en-US" dirty="0" smtClean="0"/>
              <a:t>Tool for efficient verification</a:t>
            </a:r>
          </a:p>
          <a:p>
            <a:pPr lvl="1"/>
            <a:r>
              <a:rPr lang="en-US" dirty="0" smtClean="0"/>
              <a:t>Available in open-source SMT solver Z3</a:t>
            </a:r>
            <a:endParaRPr lang="en-US" dirty="0"/>
          </a:p>
        </p:txBody>
      </p:sp>
    </p:spTree>
    <p:extLst>
      <p:ext uri="{BB962C8B-B14F-4D97-AF65-F5344CB8AC3E}">
        <p14:creationId xmlns:p14="http://schemas.microsoft.com/office/powerpoint/2010/main" val="305200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Datalog?</a:t>
            </a:r>
            <a:endParaRPr lang="en-US" dirty="0"/>
          </a:p>
        </p:txBody>
      </p:sp>
      <p:sp>
        <p:nvSpPr>
          <p:cNvPr id="3" name="Content Placeholder 2"/>
          <p:cNvSpPr>
            <a:spLocks noGrp="1"/>
          </p:cNvSpPr>
          <p:nvPr>
            <p:ph sz="quarter" idx="10"/>
          </p:nvPr>
        </p:nvSpPr>
        <p:spPr>
          <a:xfrm>
            <a:off x="274638" y="1214439"/>
            <a:ext cx="8777288" cy="3120854"/>
          </a:xfrm>
        </p:spPr>
        <p:txBody>
          <a:bodyPr/>
          <a:lstStyle/>
          <a:p>
            <a:r>
              <a:rPr lang="en-US" dirty="0" smtClean="0"/>
              <a:t>Good expressiveness/efficiency tradeoff</a:t>
            </a:r>
          </a:p>
          <a:p>
            <a:endParaRPr lang="en-US" sz="2400" dirty="0" smtClean="0"/>
          </a:p>
          <a:p>
            <a:r>
              <a:rPr lang="en-US" dirty="0" smtClean="0"/>
              <a:t>Supports packet rewriting, load balancing</a:t>
            </a:r>
          </a:p>
          <a:p>
            <a:endParaRPr lang="en-US" sz="2400" dirty="0" smtClean="0"/>
          </a:p>
          <a:p>
            <a:r>
              <a:rPr lang="en-US" dirty="0" smtClean="0"/>
              <a:t>Provides all (symbolic) solutions for “free”</a:t>
            </a:r>
          </a:p>
          <a:p>
            <a:pPr lvl="1"/>
            <a:r>
              <a:rPr lang="en-US" dirty="0" smtClean="0"/>
              <a:t>Unlike SAT solvers or model checkers</a:t>
            </a:r>
          </a:p>
        </p:txBody>
      </p:sp>
    </p:spTree>
    <p:extLst>
      <p:ext uri="{BB962C8B-B14F-4D97-AF65-F5344CB8AC3E}">
        <p14:creationId xmlns:p14="http://schemas.microsoft.com/office/powerpoint/2010/main" val="1313993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Networks using Datalog</a:t>
            </a:r>
            <a:endParaRPr lang="en-US" dirty="0"/>
          </a:p>
        </p:txBody>
      </p:sp>
      <p:sp>
        <p:nvSpPr>
          <p:cNvPr id="3" name="Content Placeholder 2"/>
          <p:cNvSpPr>
            <a:spLocks noGrp="1"/>
          </p:cNvSpPr>
          <p:nvPr>
            <p:ph sz="quarter" idx="10"/>
          </p:nvPr>
        </p:nvSpPr>
        <p:spPr>
          <a:xfrm>
            <a:off x="274638" y="1214439"/>
            <a:ext cx="8777288" cy="2899255"/>
          </a:xfrm>
        </p:spPr>
        <p:txBody>
          <a:bodyPr/>
          <a:lstStyle/>
          <a:p>
            <a:r>
              <a:rPr lang="en-US" dirty="0" smtClean="0"/>
              <a:t>Each matching rule in the FIB and each ACL rule becomes a Datalog rule</a:t>
            </a:r>
          </a:p>
          <a:p>
            <a:r>
              <a:rPr lang="en-US" dirty="0" smtClean="0"/>
              <a:t>State is set of packets at each router</a:t>
            </a:r>
          </a:p>
          <a:p>
            <a:r>
              <a:rPr lang="en-US" dirty="0" smtClean="0"/>
              <a:t>Packets start at sources; Datalog runs to fixed-point -&gt; packets at destinations</a:t>
            </a:r>
          </a:p>
        </p:txBody>
      </p:sp>
    </p:spTree>
    <p:extLst>
      <p:ext uri="{BB962C8B-B14F-4D97-AF65-F5344CB8AC3E}">
        <p14:creationId xmlns:p14="http://schemas.microsoft.com/office/powerpoint/2010/main" val="1767888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as Datalog Programs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3254" y="1452872"/>
            <a:ext cx="3086199" cy="139282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61238" y="1293985"/>
            <a:ext cx="3810724" cy="1791082"/>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90989" y="4412349"/>
            <a:ext cx="3615060" cy="1994126"/>
          </a:xfrm>
          <a:prstGeom prst="rect">
            <a:avLst/>
          </a:prstGeom>
        </p:spPr>
      </p:pic>
      <p:sp>
        <p:nvSpPr>
          <p:cNvPr id="11" name="TextBox 10"/>
          <p:cNvSpPr txBox="1"/>
          <p:nvPr/>
        </p:nvSpPr>
        <p:spPr>
          <a:xfrm>
            <a:off x="4884386" y="3763517"/>
            <a:ext cx="1167435" cy="572464"/>
          </a:xfrm>
          <a:prstGeom prst="rect">
            <a:avLst/>
          </a:prstGeom>
          <a:noFill/>
        </p:spPr>
        <p:txBody>
          <a:bodyPr wrap="none" lIns="182880" tIns="146304" rIns="182880" bIns="146304" rtlCol="0">
            <a:spAutoFit/>
          </a:bodyPr>
          <a:lstStyle/>
          <a:p>
            <a:pPr>
              <a:lnSpc>
                <a:spcPct val="90000"/>
              </a:lnSpc>
              <a:spcAft>
                <a:spcPts val="600"/>
              </a:spcAft>
            </a:pPr>
            <a:r>
              <a:rPr lang="en-US" sz="2000" u="sng" dirty="0" smtClean="0">
                <a:gradFill>
                  <a:gsLst>
                    <a:gs pos="2917">
                      <a:schemeClr val="tx1"/>
                    </a:gs>
                    <a:gs pos="30000">
                      <a:schemeClr val="tx1"/>
                    </a:gs>
                  </a:gsLst>
                  <a:lin ang="5400000" scaled="0"/>
                </a:gradFill>
              </a:rPr>
              <a:t>Guards</a:t>
            </a:r>
          </a:p>
        </p:txBody>
      </p:sp>
      <p:cxnSp>
        <p:nvCxnSpPr>
          <p:cNvPr id="13" name="Straight Arrow Connector 12"/>
          <p:cNvCxnSpPr/>
          <p:nvPr/>
        </p:nvCxnSpPr>
        <p:spPr>
          <a:xfrm flipV="1">
            <a:off x="1229140" y="1528292"/>
            <a:ext cx="1363134" cy="13301"/>
          </a:xfrm>
          <a:prstGeom prst="straightConnector1">
            <a:avLst/>
          </a:prstGeom>
          <a:ln w="508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97333" y="1617013"/>
            <a:ext cx="699075" cy="1031582"/>
          </a:xfrm>
          <a:prstGeom prst="straightConnector1">
            <a:avLst/>
          </a:prstGeom>
          <a:ln w="508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10707" y="1617013"/>
            <a:ext cx="681567" cy="1008548"/>
          </a:xfrm>
          <a:prstGeom prst="straightConnector1">
            <a:avLst/>
          </a:prstGeom>
          <a:ln w="508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0556" y="3763317"/>
            <a:ext cx="1518685" cy="572464"/>
          </a:xfrm>
          <a:prstGeom prst="rect">
            <a:avLst/>
          </a:prstGeom>
          <a:noFill/>
        </p:spPr>
        <p:txBody>
          <a:bodyPr wrap="none" lIns="182880" tIns="146304" rIns="182880" bIns="146304" rtlCol="0">
            <a:spAutoFit/>
          </a:bodyPr>
          <a:lstStyle/>
          <a:p>
            <a:pPr>
              <a:lnSpc>
                <a:spcPct val="90000"/>
              </a:lnSpc>
              <a:spcAft>
                <a:spcPts val="600"/>
              </a:spcAft>
            </a:pPr>
            <a:r>
              <a:rPr lang="en-US" sz="2000" u="sng" dirty="0" smtClean="0">
                <a:gradFill>
                  <a:gsLst>
                    <a:gs pos="2917">
                      <a:schemeClr val="tx1"/>
                    </a:gs>
                    <a:gs pos="30000">
                      <a:schemeClr val="tx1"/>
                    </a:gs>
                  </a:gsLst>
                  <a:lin ang="5400000" scaled="0"/>
                </a:gradFill>
              </a:rPr>
              <a:t>Dataplane</a:t>
            </a:r>
          </a:p>
        </p:txBody>
      </p:sp>
      <p:sp>
        <p:nvSpPr>
          <p:cNvPr id="14" name="Rounded Rectangle 13"/>
          <p:cNvSpPr/>
          <p:nvPr/>
        </p:nvSpPr>
        <p:spPr bwMode="auto">
          <a:xfrm>
            <a:off x="4990989" y="4361437"/>
            <a:ext cx="3821611" cy="253944"/>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7009" y="4391018"/>
            <a:ext cx="4279080" cy="2036788"/>
          </a:xfrm>
          <a:prstGeom prst="rect">
            <a:avLst/>
          </a:prstGeom>
        </p:spPr>
      </p:pic>
      <p:sp>
        <p:nvSpPr>
          <p:cNvPr id="16" name="Rounded Rectangle 15"/>
          <p:cNvSpPr/>
          <p:nvPr/>
        </p:nvSpPr>
        <p:spPr bwMode="auto">
          <a:xfrm>
            <a:off x="157009" y="4386846"/>
            <a:ext cx="4279080" cy="269268"/>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8" name="Straight Connector 7"/>
          <p:cNvCxnSpPr/>
          <p:nvPr/>
        </p:nvCxnSpPr>
        <p:spPr>
          <a:xfrm>
            <a:off x="4668557" y="3880237"/>
            <a:ext cx="31805" cy="259212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5202257" y="1604083"/>
            <a:ext cx="3728685" cy="288840"/>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5" name="Rectangle 4"/>
          <p:cNvSpPr/>
          <p:nvPr/>
        </p:nvSpPr>
        <p:spPr bwMode="auto">
          <a:xfrm>
            <a:off x="53788" y="5394537"/>
            <a:ext cx="4464424" cy="1033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9" name="Rectangle 18"/>
          <p:cNvSpPr/>
          <p:nvPr/>
        </p:nvSpPr>
        <p:spPr bwMode="auto">
          <a:xfrm>
            <a:off x="12120" y="5074204"/>
            <a:ext cx="4464424" cy="129836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0" name="Rectangle 19"/>
          <p:cNvSpPr/>
          <p:nvPr/>
        </p:nvSpPr>
        <p:spPr bwMode="auto">
          <a:xfrm>
            <a:off x="32954" y="4713967"/>
            <a:ext cx="4464424" cy="182073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21" name="Straight Arrow Connector 20"/>
          <p:cNvCxnSpPr/>
          <p:nvPr/>
        </p:nvCxnSpPr>
        <p:spPr>
          <a:xfrm flipV="1">
            <a:off x="547573" y="1534806"/>
            <a:ext cx="466719" cy="6651"/>
          </a:xfrm>
          <a:prstGeom prst="straightConnector1">
            <a:avLst/>
          </a:prstGeom>
          <a:ln w="508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bwMode="auto">
          <a:xfrm>
            <a:off x="5202256" y="1604083"/>
            <a:ext cx="3728685" cy="288840"/>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199879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2.97872E-6 3.48162E-6 L 0.00034 0.03994 " pathEditMode="relative" rAng="0" ptsTypes="AA">
                                      <p:cBhvr>
                                        <p:cTn id="24" dur="1000" fill="hold"/>
                                        <p:tgtEl>
                                          <p:spTgt spid="17"/>
                                        </p:tgtEl>
                                        <p:attrNameLst>
                                          <p:attrName>ppt_x</p:attrName>
                                          <p:attrName>ppt_y</p:attrName>
                                        </p:attrNameLst>
                                      </p:cBhvr>
                                      <p:rCtr x="17" y="1997"/>
                                    </p:animMotion>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2" nodeType="clickEffect">
                                  <p:stCondLst>
                                    <p:cond delay="0"/>
                                  </p:stCondLst>
                                  <p:childTnLst>
                                    <p:animMotion origin="layout" path="M 0.00034 0.03994 L 0.00221 0.17612 " pathEditMode="relative" rAng="0" ptsTypes="AA">
                                      <p:cBhvr>
                                        <p:cTn id="33" dur="1000" fill="hold"/>
                                        <p:tgtEl>
                                          <p:spTgt spid="17"/>
                                        </p:tgtEl>
                                        <p:attrNameLst>
                                          <p:attrName>ppt_x</p:attrName>
                                          <p:attrName>ppt_y</p:attrName>
                                        </p:attrNameLst>
                                      </p:cBhvr>
                                      <p:rCtr x="85" y="6809"/>
                                    </p:animMotion>
                                  </p:childTnLst>
                                </p:cTn>
                              </p:par>
                              <p:par>
                                <p:cTn id="34" presetID="1" presetClass="exit" presetSubtype="0" fill="hold"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3"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anim calcmode="lin" valueType="num">
                                      <p:cBhvr>
                                        <p:cTn id="59" dur="500" fill="hold"/>
                                        <p:tgtEl>
                                          <p:spTgt spid="16"/>
                                        </p:tgtEl>
                                        <p:attrNameLst>
                                          <p:attrName>ppt_x</p:attrName>
                                        </p:attrNameLst>
                                      </p:cBhvr>
                                      <p:tavLst>
                                        <p:tav tm="0">
                                          <p:val>
                                            <p:strVal val="#ppt_x"/>
                                          </p:val>
                                        </p:tav>
                                        <p:tav tm="100000">
                                          <p:val>
                                            <p:strVal val="#ppt_x"/>
                                          </p:val>
                                        </p:tav>
                                      </p:tavLst>
                                    </p:anim>
                                    <p:anim calcmode="lin" valueType="num">
                                      <p:cBhvr>
                                        <p:cTn id="60" dur="500" fill="hold"/>
                                        <p:tgtEl>
                                          <p:spTgt spid="16"/>
                                        </p:tgtEl>
                                        <p:attrNameLst>
                                          <p:attrName>ppt_y</p:attrName>
                                        </p:attrNameLst>
                                      </p:cBhvr>
                                      <p:tavLst>
                                        <p:tav tm="0">
                                          <p:val>
                                            <p:strVal val="#ppt_y-.1"/>
                                          </p:val>
                                        </p:tav>
                                        <p:tav tm="100000">
                                          <p:val>
                                            <p:strVal val="#ppt_y"/>
                                          </p:val>
                                        </p:tav>
                                      </p:tavLst>
                                    </p:anim>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par>
                          <p:cTn id="71" fill="hold">
                            <p:stCondLst>
                              <p:cond delay="500"/>
                            </p:stCondLst>
                            <p:childTnLst>
                              <p:par>
                                <p:cTn id="72" presetID="42" presetClass="path" presetSubtype="0" accel="50000" decel="50000" fill="hold" grpId="1" nodeType="afterEffect">
                                  <p:stCondLst>
                                    <p:cond delay="0"/>
                                  </p:stCondLst>
                                  <p:childTnLst>
                                    <p:animMotion origin="layout" path="M 2.34043E-6 -1.28461E-6 L 0.00034 0.03995 " pathEditMode="relative" rAng="0" ptsTypes="AA">
                                      <p:cBhvr>
                                        <p:cTn id="73" dur="1000" fill="hold"/>
                                        <p:tgtEl>
                                          <p:spTgt spid="16"/>
                                        </p:tgtEl>
                                        <p:attrNameLst>
                                          <p:attrName>ppt_x</p:attrName>
                                          <p:attrName>ppt_y</p:attrName>
                                        </p:attrNameLst>
                                      </p:cBhvr>
                                      <p:rCtr x="17" y="1997"/>
                                    </p:animMotion>
                                  </p:childTnLst>
                                </p:cTn>
                              </p:par>
                              <p:par>
                                <p:cTn id="74" presetID="10" presetClass="entr" presetSubtype="0"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hidden"/>
                                      </p:to>
                                    </p:set>
                                  </p:childTnLst>
                                </p:cTn>
                              </p:par>
                            </p:childTnLst>
                          </p:cTn>
                        </p:par>
                        <p:par>
                          <p:cTn id="86" fill="hold">
                            <p:stCondLst>
                              <p:cond delay="0"/>
                            </p:stCondLst>
                            <p:childTnLst>
                              <p:par>
                                <p:cTn id="87" presetID="42" presetClass="path" presetSubtype="0" accel="50000" decel="50000" fill="hold" grpId="2" nodeType="afterEffect">
                                  <p:stCondLst>
                                    <p:cond delay="0"/>
                                  </p:stCondLst>
                                  <p:childTnLst>
                                    <p:animMotion origin="layout" path="M 0.00034 0.03995 L 0.00272 0.10191 " pathEditMode="relative" rAng="0" ptsTypes="AA">
                                      <p:cBhvr>
                                        <p:cTn id="88" dur="1000" fill="hold"/>
                                        <p:tgtEl>
                                          <p:spTgt spid="16"/>
                                        </p:tgtEl>
                                        <p:attrNameLst>
                                          <p:attrName>ppt_x</p:attrName>
                                          <p:attrName>ppt_y</p:attrName>
                                        </p:attrNameLst>
                                      </p:cBhvr>
                                      <p:rCtr x="119" y="3087"/>
                                    </p:animMotion>
                                  </p:childTnLst>
                                </p:cTn>
                              </p:par>
                              <p:par>
                                <p:cTn id="89" presetID="1" presetClass="exit" presetSubtype="0" fill="hold" nodeType="withEffect">
                                  <p:stCondLst>
                                    <p:cond delay="0"/>
                                  </p:stCondLst>
                                  <p:childTnLst>
                                    <p:set>
                                      <p:cBhvr>
                                        <p:cTn id="90" dur="1" fill="hold">
                                          <p:stCondLst>
                                            <p:cond delay="0"/>
                                          </p:stCondLst>
                                        </p:cTn>
                                        <p:tgtEl>
                                          <p:spTgt spid="13"/>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42" presetClass="path" presetSubtype="0" accel="50000" decel="50000" fill="hold" grpId="4" nodeType="withEffect">
                                  <p:stCondLst>
                                    <p:cond delay="0"/>
                                  </p:stCondLst>
                                  <p:childTnLst>
                                    <p:animMotion origin="layout" path="M 2.97872E-6 3.48162E-6 L -0.00051 0.16977 " pathEditMode="relative" rAng="0" ptsTypes="AA">
                                      <p:cBhvr>
                                        <p:cTn id="95" dur="2000" fill="hold"/>
                                        <p:tgtEl>
                                          <p:spTgt spid="23"/>
                                        </p:tgtEl>
                                        <p:attrNameLst>
                                          <p:attrName>ppt_x</p:attrName>
                                          <p:attrName>ppt_y</p:attrName>
                                        </p:attrNameLst>
                                      </p:cBhvr>
                                      <p:rCtr x="-34" y="8488"/>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3" nodeType="clickEffect">
                                  <p:stCondLst>
                                    <p:cond delay="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2"/>
                                        </p:tgtEl>
                                        <p:attrNameLst>
                                          <p:attrName>style.visibility</p:attrName>
                                        </p:attrNameLst>
                                      </p:cBhvr>
                                      <p:to>
                                        <p:strVal val="hidden"/>
                                      </p:to>
                                    </p:set>
                                  </p:childTnLst>
                                </p:cTn>
                              </p:par>
                              <p:par>
                                <p:cTn id="106" presetID="10" presetClass="exit" presetSubtype="0" fill="hold" grpId="3" nodeType="withEffect">
                                  <p:stCondLst>
                                    <p:cond delay="0"/>
                                  </p:stCondLst>
                                  <p:childTnLst>
                                    <p:animEffect transition="out" filter="fade">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anim calcmode="lin" valueType="num">
                                      <p:cBhvr>
                                        <p:cTn id="124" dur="500" fill="hold"/>
                                        <p:tgtEl>
                                          <p:spTgt spid="14"/>
                                        </p:tgtEl>
                                        <p:attrNameLst>
                                          <p:attrName>ppt_x</p:attrName>
                                        </p:attrNameLst>
                                      </p:cBhvr>
                                      <p:tavLst>
                                        <p:tav tm="0">
                                          <p:val>
                                            <p:strVal val="#ppt_x"/>
                                          </p:val>
                                        </p:tav>
                                        <p:tav tm="100000">
                                          <p:val>
                                            <p:strVal val="#ppt_x"/>
                                          </p:val>
                                        </p:tav>
                                      </p:tavLst>
                                    </p:anim>
                                    <p:anim calcmode="lin" valueType="num">
                                      <p:cBhvr>
                                        <p:cTn id="1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grpId="1" nodeType="clickEffect">
                                  <p:stCondLst>
                                    <p:cond delay="0"/>
                                  </p:stCondLst>
                                  <p:childTnLst>
                                    <p:animMotion origin="layout" path="M -6.38298E-7 -2.99591E-7 L 0.00034 0.03995 " pathEditMode="relative" rAng="0" ptsTypes="AA">
                                      <p:cBhvr>
                                        <p:cTn id="129" dur="1000" fill="hold"/>
                                        <p:tgtEl>
                                          <p:spTgt spid="14"/>
                                        </p:tgtEl>
                                        <p:attrNameLst>
                                          <p:attrName>ppt_x</p:attrName>
                                          <p:attrName>ppt_y</p:attrName>
                                        </p:attrNameLst>
                                      </p:cBhvr>
                                      <p:rCtr x="17" y="1997"/>
                                    </p:animMotion>
                                  </p:childTnLst>
                                </p:cTn>
                              </p:par>
                            </p:childTnLst>
                          </p:cTn>
                        </p:par>
                      </p:childTnLst>
                    </p:cTn>
                  </p:par>
                  <p:par>
                    <p:cTn id="130" fill="hold">
                      <p:stCondLst>
                        <p:cond delay="indefinite"/>
                      </p:stCondLst>
                      <p:childTnLst>
                        <p:par>
                          <p:cTn id="131" fill="hold">
                            <p:stCondLst>
                              <p:cond delay="0"/>
                            </p:stCondLst>
                            <p:childTnLst>
                              <p:par>
                                <p:cTn id="132" presetID="42" presetClass="path" presetSubtype="0" accel="50000" decel="50000" fill="hold" grpId="2" nodeType="clickEffect">
                                  <p:stCondLst>
                                    <p:cond delay="0"/>
                                  </p:stCondLst>
                                  <p:childTnLst>
                                    <p:animMotion origin="layout" path="M 0.00034 0.03995 L 0.00102 0.25806 " pathEditMode="relative" rAng="0" ptsTypes="AA">
                                      <p:cBhvr>
                                        <p:cTn id="133" dur="1000" fill="hold"/>
                                        <p:tgtEl>
                                          <p:spTgt spid="14"/>
                                        </p:tgtEl>
                                        <p:attrNameLst>
                                          <p:attrName>ppt_x</p:attrName>
                                          <p:attrName>ppt_y</p:attrName>
                                        </p:attrNameLst>
                                      </p:cBhvr>
                                      <p:rCtr x="34" y="9896"/>
                                    </p:animMotion>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3" nodeType="clickEffect">
                                  <p:stCondLst>
                                    <p:cond delay="0"/>
                                  </p:stCondLst>
                                  <p:childTnLst>
                                    <p:animEffect transition="out" filter="fade">
                                      <p:cBhvr>
                                        <p:cTn id="137" dur="500"/>
                                        <p:tgtEl>
                                          <p:spTgt spid="14"/>
                                        </p:tgtEl>
                                      </p:cBhvr>
                                    </p:animEffect>
                                    <p:set>
                                      <p:cBhvr>
                                        <p:cTn id="13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14" grpId="0" animBg="1"/>
      <p:bldP spid="14" grpId="1" animBg="1"/>
      <p:bldP spid="14" grpId="2" animBg="1"/>
      <p:bldP spid="14" grpId="3" animBg="1"/>
      <p:bldP spid="16" grpId="0" animBg="1"/>
      <p:bldP spid="16" grpId="1" animBg="1"/>
      <p:bldP spid="16" grpId="2" animBg="1"/>
      <p:bldP spid="16" grpId="3" animBg="1"/>
      <p:bldP spid="17" grpId="0" animBg="1"/>
      <p:bldP spid="17" grpId="1" animBg="1"/>
      <p:bldP spid="17" grpId="2" animBg="1"/>
      <p:bldP spid="17" grpId="3" animBg="1"/>
      <p:bldP spid="5" grpId="0" animBg="1"/>
      <p:bldP spid="19" grpId="0" animBg="1"/>
      <p:bldP spid="20" grpId="0" animBg="1"/>
      <p:bldP spid="23" grpId="0" animBg="1"/>
      <p:bldP spid="23" grpId="3" animBg="1"/>
      <p:bldP spid="23" grpId="4"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Reachability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9569" y="4169208"/>
            <a:ext cx="3868746" cy="2473352"/>
          </a:xfrm>
          <a:prstGeom prst="rect">
            <a:avLst/>
          </a:prstGeom>
        </p:spPr>
      </p:pic>
      <p:sp>
        <p:nvSpPr>
          <p:cNvPr id="8" name="TextBox 7"/>
          <p:cNvSpPr txBox="1"/>
          <p:nvPr/>
        </p:nvSpPr>
        <p:spPr>
          <a:xfrm>
            <a:off x="185500" y="3579800"/>
            <a:ext cx="5210914" cy="572464"/>
          </a:xfrm>
          <a:prstGeom prst="rect">
            <a:avLst/>
          </a:prstGeom>
          <a:noFill/>
        </p:spPr>
        <p:txBody>
          <a:bodyPr wrap="none" lIns="182880" tIns="146304" rIns="182880" bIns="146304" rtlCol="0">
            <a:spAutoFit/>
          </a:bodyPr>
          <a:lstStyle/>
          <a:p>
            <a:pPr>
              <a:lnSpc>
                <a:spcPct val="90000"/>
              </a:lnSpc>
              <a:spcAft>
                <a:spcPts val="600"/>
              </a:spcAft>
            </a:pPr>
            <a:r>
              <a:rPr lang="en-US" sz="2000" u="sng" dirty="0" smtClean="0">
                <a:gradFill>
                  <a:gsLst>
                    <a:gs pos="2917">
                      <a:schemeClr val="tx1"/>
                    </a:gs>
                    <a:gs pos="30000">
                      <a:schemeClr val="tx1"/>
                    </a:gs>
                  </a:gsLst>
                  <a:lin ang="5400000" scaled="0"/>
                </a:gradFill>
              </a:rPr>
              <a:t>Compute all packets sent by A that reach B</a:t>
            </a:r>
          </a:p>
        </p:txBody>
      </p:sp>
      <p:sp>
        <p:nvSpPr>
          <p:cNvPr id="9" name="TextBox 8"/>
          <p:cNvSpPr txBox="1"/>
          <p:nvPr/>
        </p:nvSpPr>
        <p:spPr>
          <a:xfrm>
            <a:off x="5517135" y="4280007"/>
            <a:ext cx="1110817" cy="572464"/>
          </a:xfrm>
          <a:prstGeom prst="rect">
            <a:avLst/>
          </a:prstGeom>
          <a:noFill/>
        </p:spPr>
        <p:txBody>
          <a:bodyPr wrap="none" lIns="182880" tIns="146304" rIns="182880" bIns="146304" rtlCol="0">
            <a:spAutoFit/>
          </a:bodyPr>
          <a:lstStyle/>
          <a:p>
            <a:pPr>
              <a:lnSpc>
                <a:spcPct val="90000"/>
              </a:lnSpc>
              <a:spcAft>
                <a:spcPts val="600"/>
              </a:spcAft>
            </a:pPr>
            <a:r>
              <a:rPr lang="en-US" sz="2000" u="sng" dirty="0" smtClean="0">
                <a:gradFill>
                  <a:gsLst>
                    <a:gs pos="2917">
                      <a:schemeClr val="tx1"/>
                    </a:gs>
                    <a:gs pos="30000">
                      <a:schemeClr val="tx1"/>
                    </a:gs>
                  </a:gsLst>
                  <a:lin ang="5400000" scaled="0"/>
                </a:gradFill>
              </a:rPr>
              <a:t>Result: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24604" y="4797072"/>
            <a:ext cx="1065577" cy="22828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24604" y="5403615"/>
            <a:ext cx="1070958" cy="19008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3254" y="1452872"/>
            <a:ext cx="3086199" cy="1392821"/>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161238" y="1293985"/>
            <a:ext cx="3810724" cy="1791082"/>
          </a:xfrm>
          <a:prstGeom prst="rect">
            <a:avLst/>
          </a:prstGeom>
        </p:spPr>
      </p:pic>
      <p:sp>
        <p:nvSpPr>
          <p:cNvPr id="20" name="Rounded Rectangle 19"/>
          <p:cNvSpPr/>
          <p:nvPr/>
        </p:nvSpPr>
        <p:spPr bwMode="auto">
          <a:xfrm>
            <a:off x="2170429" y="4158497"/>
            <a:ext cx="941605" cy="267506"/>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1" name="Rounded Rectangle 20"/>
          <p:cNvSpPr/>
          <p:nvPr/>
        </p:nvSpPr>
        <p:spPr bwMode="auto">
          <a:xfrm>
            <a:off x="1699626" y="6375054"/>
            <a:ext cx="1481564" cy="267506"/>
          </a:xfrm>
          <a:prstGeom prst="roundRect">
            <a:avLst/>
          </a:prstGeom>
          <a:solidFill>
            <a:srgbClr val="00B294">
              <a:alpha val="3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05855" y="5025358"/>
            <a:ext cx="3046070" cy="228962"/>
          </a:xfrm>
          <a:prstGeom prst="rect">
            <a:avLst/>
          </a:prstGeom>
        </p:spPr>
      </p:pic>
    </p:spTree>
    <p:extLst>
      <p:ext uri="{BB962C8B-B14F-4D97-AF65-F5344CB8AC3E}">
        <p14:creationId xmlns:p14="http://schemas.microsoft.com/office/powerpoint/2010/main" val="18148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wrong with Datalog?</a:t>
            </a:r>
            <a:endParaRPr lang="en-US" dirty="0"/>
          </a:p>
        </p:txBody>
      </p:sp>
      <p:sp>
        <p:nvSpPr>
          <p:cNvPr id="3" name="Content Placeholder 2"/>
          <p:cNvSpPr>
            <a:spLocks noGrp="1"/>
          </p:cNvSpPr>
          <p:nvPr>
            <p:ph sz="quarter" idx="10"/>
          </p:nvPr>
        </p:nvSpPr>
        <p:spPr>
          <a:xfrm>
            <a:off x="274638" y="1214439"/>
            <a:ext cx="8777288" cy="3120854"/>
          </a:xfrm>
        </p:spPr>
        <p:txBody>
          <a:bodyPr/>
          <a:lstStyle/>
          <a:p>
            <a:r>
              <a:rPr lang="en-US" dirty="0" smtClean="0"/>
              <a:t>Out-of-the-box implementations are slow</a:t>
            </a:r>
          </a:p>
          <a:p>
            <a:pPr lvl="1"/>
            <a:r>
              <a:rPr lang="en-US" dirty="0" smtClean="0"/>
              <a:t>They work with a packet a time</a:t>
            </a:r>
          </a:p>
          <a:p>
            <a:endParaRPr lang="en-US" dirty="0" smtClean="0"/>
          </a:p>
          <a:p>
            <a:r>
              <a:rPr lang="en-US" dirty="0" smtClean="0"/>
              <a:t>Our contributions:</a:t>
            </a:r>
            <a:endParaRPr lang="en-US" dirty="0"/>
          </a:p>
          <a:p>
            <a:pPr lvl="1"/>
            <a:r>
              <a:rPr lang="en-US" dirty="0" smtClean="0"/>
              <a:t>Symbolic representation (dealing with sets of packets)</a:t>
            </a:r>
          </a:p>
          <a:p>
            <a:pPr lvl="1"/>
            <a:r>
              <a:rPr lang="en-US" dirty="0" smtClean="0"/>
              <a:t>Efficient propagation of packets across routers</a:t>
            </a:r>
            <a:endParaRPr lang="en-US" dirty="0"/>
          </a:p>
        </p:txBody>
      </p:sp>
    </p:spTree>
    <p:extLst>
      <p:ext uri="{BB962C8B-B14F-4D97-AF65-F5344CB8AC3E}">
        <p14:creationId xmlns:p14="http://schemas.microsoft.com/office/powerpoint/2010/main" val="2801032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Representation</a:t>
            </a:r>
            <a:endParaRPr lang="en-US" dirty="0"/>
          </a:p>
        </p:txBody>
      </p:sp>
      <p:sp>
        <p:nvSpPr>
          <p:cNvPr id="3" name="Content Placeholder 2"/>
          <p:cNvSpPr>
            <a:spLocks noGrp="1"/>
          </p:cNvSpPr>
          <p:nvPr>
            <p:ph sz="quarter" idx="10"/>
          </p:nvPr>
        </p:nvSpPr>
        <p:spPr>
          <a:xfrm>
            <a:off x="274638" y="1214439"/>
            <a:ext cx="8777288" cy="2677656"/>
          </a:xfrm>
        </p:spPr>
        <p:txBody>
          <a:bodyPr/>
          <a:lstStyle/>
          <a:p>
            <a:r>
              <a:rPr lang="en-US" dirty="0" smtClean="0"/>
              <a:t>Packets represented as Difference of Cubes </a:t>
            </a:r>
            <a:r>
              <a:rPr lang="en-US" sz="2800" dirty="0" smtClean="0"/>
              <a:t>[NSDI’12]</a:t>
            </a:r>
          </a:p>
          <a:p>
            <a:r>
              <a:rPr lang="en-US" dirty="0" smtClean="0"/>
              <a:t>Generalized to support negation, useful e.g. to check consistency across backup routers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9768" y="4095685"/>
            <a:ext cx="1598276" cy="79913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768403" y="4994796"/>
                <a:ext cx="4487476" cy="654666"/>
              </a:xfrm>
              <a:prstGeom prst="rect">
                <a:avLst/>
              </a:prstGeom>
              <a:noFill/>
            </p:spPr>
            <p:txBody>
              <a:bodyPr wrap="square" lIns="182880" tIns="146304" rIns="182880" bIns="146304" rtlCol="0">
                <a:spAutoFit/>
              </a:bodyPr>
              <a:lstStyle/>
              <a:p>
                <a:pPr>
                  <a:lnSpc>
                    <a:spcPct val="90000"/>
                  </a:lnSpc>
                  <a:spcAft>
                    <a:spcPts val="600"/>
                  </a:spcAft>
                </a:pPr>
                <a14:m>
                  <m:oMath xmlns:m="http://schemas.openxmlformats.org/officeDocument/2006/math">
                    <m:sSub>
                      <m:sSubPr>
                        <m:ctrlPr>
                          <a:rPr lang="en-US" sz="2400" b="0" i="1" smtClean="0">
                            <a:gradFill>
                              <a:gsLst>
                                <a:gs pos="2917">
                                  <a:schemeClr val="tx1"/>
                                </a:gs>
                                <a:gs pos="30000">
                                  <a:schemeClr val="tx1"/>
                                </a:gs>
                              </a:gsLst>
                              <a:lin ang="5400000" scaled="0"/>
                            </a:gradFill>
                            <a:latin typeface="Cambria Math" panose="02040503050406030204" pitchFamily="18" charset="0"/>
                          </a:rPr>
                        </m:ctrlPr>
                      </m:sSubPr>
                      <m:e>
                        <m:r>
                          <a:rPr lang="en-US" sz="2400" b="0" i="1" smtClean="0">
                            <a:gradFill>
                              <a:gsLst>
                                <a:gs pos="2917">
                                  <a:schemeClr val="tx1"/>
                                </a:gs>
                                <a:gs pos="30000">
                                  <a:schemeClr val="tx1"/>
                                </a:gs>
                              </a:gsLst>
                              <a:lin ang="5400000" scaled="0"/>
                            </a:gradFill>
                            <a:latin typeface="Cambria Math" panose="02040503050406030204" pitchFamily="18" charset="0"/>
                          </a:rPr>
                          <m:t>𝑣</m:t>
                        </m:r>
                      </m:e>
                      <m:sub>
                        <m:r>
                          <a:rPr lang="en-US" sz="2400" b="0" i="1" smtClean="0">
                            <a:gradFill>
                              <a:gsLst>
                                <a:gs pos="2917">
                                  <a:schemeClr val="tx1"/>
                                </a:gs>
                                <a:gs pos="30000">
                                  <a:schemeClr val="tx1"/>
                                </a:gs>
                              </a:gsLst>
                              <a:lin ang="5400000" scaled="0"/>
                            </a:gradFill>
                            <a:latin typeface="Cambria Math" panose="02040503050406030204" pitchFamily="18" charset="0"/>
                          </a:rPr>
                          <m:t>𝑖</m:t>
                        </m:r>
                      </m:sub>
                    </m:sSub>
                  </m:oMath>
                </a14:m>
                <a:r>
                  <a:rPr lang="en-US" sz="2400" dirty="0" smtClean="0">
                    <a:gradFill>
                      <a:gsLst>
                        <a:gs pos="2917">
                          <a:schemeClr val="tx1"/>
                        </a:gs>
                        <a:gs pos="30000">
                          <a:schemeClr val="tx1"/>
                        </a:gs>
                      </a:gsLst>
                      <a:lin ang="5400000" scaled="0"/>
                    </a:gradFill>
                  </a:rPr>
                  <a:t>, </a:t>
                </a:r>
                <a14:m>
                  <m:oMath xmlns:m="http://schemas.openxmlformats.org/officeDocument/2006/math">
                    <m:sSub>
                      <m:sSubPr>
                        <m:ctrlPr>
                          <a:rPr lang="en-US" sz="2400" i="1">
                            <a:gradFill>
                              <a:gsLst>
                                <a:gs pos="2917">
                                  <a:schemeClr val="tx1"/>
                                </a:gs>
                                <a:gs pos="30000">
                                  <a:schemeClr val="tx1"/>
                                </a:gs>
                              </a:gsLst>
                              <a:lin ang="5400000" scaled="0"/>
                            </a:gradFill>
                            <a:latin typeface="Cambria Math" panose="02040503050406030204" pitchFamily="18" charset="0"/>
                          </a:rPr>
                        </m:ctrlPr>
                      </m:sSubPr>
                      <m:e>
                        <m:r>
                          <a:rPr lang="en-US" sz="2400" i="1">
                            <a:gradFill>
                              <a:gsLst>
                                <a:gs pos="2917">
                                  <a:schemeClr val="tx1"/>
                                </a:gs>
                                <a:gs pos="30000">
                                  <a:schemeClr val="tx1"/>
                                </a:gs>
                              </a:gsLst>
                              <a:lin ang="5400000" scaled="0"/>
                            </a:gradFill>
                            <a:latin typeface="Cambria Math" panose="02040503050406030204" pitchFamily="18" charset="0"/>
                          </a:rPr>
                          <m:t>𝑣</m:t>
                        </m:r>
                      </m:e>
                      <m:sub>
                        <m:r>
                          <a:rPr lang="en-US" sz="2400" b="0" i="1" smtClean="0">
                            <a:gradFill>
                              <a:gsLst>
                                <a:gs pos="2917">
                                  <a:schemeClr val="tx1"/>
                                </a:gs>
                                <a:gs pos="30000">
                                  <a:schemeClr val="tx1"/>
                                </a:gs>
                              </a:gsLst>
                              <a:lin ang="5400000" scaled="0"/>
                            </a:gradFill>
                            <a:latin typeface="Cambria Math" panose="02040503050406030204" pitchFamily="18" charset="0"/>
                          </a:rPr>
                          <m:t>𝑗</m:t>
                        </m:r>
                      </m:sub>
                    </m:sSub>
                  </m:oMath>
                </a14:m>
                <a:r>
                  <a:rPr lang="en-US" sz="2400" dirty="0" smtClean="0">
                    <a:gradFill>
                      <a:gsLst>
                        <a:gs pos="2917">
                          <a:schemeClr val="tx1"/>
                        </a:gs>
                        <a:gs pos="30000">
                          <a:schemeClr val="tx1"/>
                        </a:gs>
                      </a:gsLst>
                      <a:lin ang="5400000" scaled="0"/>
                    </a:gradFill>
                  </a:rPr>
                  <a:t> : ternary bit-vectors</a:t>
                </a:r>
              </a:p>
            </p:txBody>
          </p:sp>
        </mc:Choice>
        <mc:Fallback xmlns="">
          <p:sp>
            <p:nvSpPr>
              <p:cNvPr id="5" name="TextBox 4"/>
              <p:cNvSpPr txBox="1">
                <a:spLocks noRot="1" noChangeAspect="1" noMove="1" noResize="1" noEditPoints="1" noAdjustHandles="1" noChangeArrowheads="1" noChangeShapeType="1" noTextEdit="1"/>
              </p:cNvSpPr>
              <p:nvPr/>
            </p:nvSpPr>
            <p:spPr>
              <a:xfrm>
                <a:off x="768403" y="4994796"/>
                <a:ext cx="4487476" cy="654666"/>
              </a:xfrm>
              <a:prstGeom prst="rect">
                <a:avLst/>
              </a:prstGeom>
              <a:blipFill rotWithShape="0">
                <a:blip r:embed="rId4"/>
                <a:stretch>
                  <a:fillRect/>
                </a:stretch>
              </a:blipFill>
            </p:spPr>
            <p:txBody>
              <a:bodyPr/>
              <a:lstStyle/>
              <a:p>
                <a:r>
                  <a:rPr lang="en-US">
                    <a:noFill/>
                  </a:rPr>
                  <a:t> </a:t>
                </a:r>
              </a:p>
            </p:txBody>
          </p:sp>
        </mc:Fallback>
      </mc:AlternateContent>
      <p:sp>
        <p:nvSpPr>
          <p:cNvPr id="6" name="TextBox 5"/>
          <p:cNvSpPr txBox="1"/>
          <p:nvPr/>
        </p:nvSpPr>
        <p:spPr>
          <a:xfrm>
            <a:off x="274638" y="5862435"/>
            <a:ext cx="14802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Examples:</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54851" y="5989987"/>
            <a:ext cx="6336436" cy="35457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54851" y="6441183"/>
            <a:ext cx="1088241" cy="253455"/>
          </a:xfrm>
          <a:prstGeom prst="rect">
            <a:avLst/>
          </a:prstGeom>
        </p:spPr>
      </p:pic>
    </p:spTree>
    <p:extLst>
      <p:ext uri="{BB962C8B-B14F-4D97-AF65-F5344CB8AC3E}">
        <p14:creationId xmlns:p14="http://schemas.microsoft.com/office/powerpoint/2010/main" val="2901183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Fuse </a:t>
            </a:r>
            <a:r>
              <a:rPr lang="en-US" dirty="0" smtClean="0"/>
              <a:t>Internal Datalog </a:t>
            </a:r>
            <a:r>
              <a:rPr lang="en-US" dirty="0"/>
              <a:t>Operators</a:t>
            </a:r>
          </a:p>
        </p:txBody>
      </p:sp>
      <p:sp>
        <p:nvSpPr>
          <p:cNvPr id="3" name="Content Placeholder 2"/>
          <p:cNvSpPr>
            <a:spLocks noGrp="1"/>
          </p:cNvSpPr>
          <p:nvPr>
            <p:ph sz="quarter" idx="10"/>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t="-39"/>
          <a:stretch/>
        </p:blipFill>
        <p:spPr>
          <a:xfrm>
            <a:off x="848138" y="1715768"/>
            <a:ext cx="7487480" cy="4267209"/>
          </a:xfrm>
          <a:prstGeom prst="rect">
            <a:avLst/>
          </a:prstGeom>
        </p:spPr>
      </p:pic>
      <p:sp>
        <p:nvSpPr>
          <p:cNvPr id="5" name="Rectangle 4"/>
          <p:cNvSpPr/>
          <p:nvPr/>
        </p:nvSpPr>
        <p:spPr bwMode="auto">
          <a:xfrm>
            <a:off x="1987826" y="3631095"/>
            <a:ext cx="6921291" cy="312088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 name="Rectangle 5"/>
          <p:cNvSpPr/>
          <p:nvPr/>
        </p:nvSpPr>
        <p:spPr bwMode="auto">
          <a:xfrm>
            <a:off x="3392556" y="3127514"/>
            <a:ext cx="4664766" cy="87464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 name="Rectangle 7"/>
          <p:cNvSpPr/>
          <p:nvPr/>
        </p:nvSpPr>
        <p:spPr bwMode="auto">
          <a:xfrm>
            <a:off x="609600" y="3127514"/>
            <a:ext cx="6921291" cy="312088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34216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bg1"/>
                </a:solidFill>
              </a:rPr>
              <a:t>Evaluation</a:t>
            </a:r>
            <a:endParaRPr lang="en-US" dirty="0">
              <a:solidFill>
                <a:schemeClr val="bg1"/>
              </a:solidFill>
            </a:endParaRPr>
          </a:p>
        </p:txBody>
      </p:sp>
    </p:spTree>
    <p:extLst>
      <p:ext uri="{BB962C8B-B14F-4D97-AF65-F5344CB8AC3E}">
        <p14:creationId xmlns:p14="http://schemas.microsoft.com/office/powerpoint/2010/main" val="223617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questions</a:t>
            </a:r>
            <a:endParaRPr lang="en-US" dirty="0"/>
          </a:p>
        </p:txBody>
      </p:sp>
      <p:sp>
        <p:nvSpPr>
          <p:cNvPr id="3" name="Content Placeholder 2"/>
          <p:cNvSpPr>
            <a:spLocks noGrp="1"/>
          </p:cNvSpPr>
          <p:nvPr>
            <p:ph sz="quarter" idx="10"/>
          </p:nvPr>
        </p:nvSpPr>
        <p:spPr>
          <a:xfrm>
            <a:off x="274638" y="1214439"/>
            <a:ext cx="8777288" cy="3508653"/>
          </a:xfrm>
        </p:spPr>
        <p:txBody>
          <a:bodyPr/>
          <a:lstStyle/>
          <a:p>
            <a:r>
              <a:rPr lang="en-US" dirty="0" smtClean="0"/>
              <a:t>Do beliefs help?</a:t>
            </a:r>
          </a:p>
          <a:p>
            <a:r>
              <a:rPr lang="en-US" dirty="0" smtClean="0"/>
              <a:t>How hard is it to add a new forwarding protocol?</a:t>
            </a:r>
          </a:p>
          <a:p>
            <a:r>
              <a:rPr lang="en-US" dirty="0" smtClean="0"/>
              <a:t>How does NoD performs compared with existing verification tools?</a:t>
            </a:r>
          </a:p>
          <a:p>
            <a:r>
              <a:rPr lang="en-US" dirty="0" smtClean="0"/>
              <a:t>Is this useful in practice?</a:t>
            </a:r>
            <a:endParaRPr lang="en-US" dirty="0"/>
          </a:p>
        </p:txBody>
      </p:sp>
    </p:spTree>
    <p:extLst>
      <p:ext uri="{BB962C8B-B14F-4D97-AF65-F5344CB8AC3E}">
        <p14:creationId xmlns:p14="http://schemas.microsoft.com/office/powerpoint/2010/main" val="14522406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bwMode="white">
          <a:xfrm>
            <a:off x="274638" y="4228050"/>
            <a:ext cx="7315200" cy="1263179"/>
          </a:xfrm>
        </p:spPr>
        <p:txBody>
          <a:bodyPr/>
          <a:lstStyle/>
          <a:p>
            <a:r>
              <a:rPr lang="en-US" sz="2700" dirty="0" smtClean="0"/>
              <a:t>Nuno Lopes, Nikolaj Bjørner, Patrice Godefroid, Karthick Jayaraman, George Varghese</a:t>
            </a:r>
            <a:endParaRPr lang="en-US" sz="2700" dirty="0"/>
          </a:p>
        </p:txBody>
      </p:sp>
      <p:sp>
        <p:nvSpPr>
          <p:cNvPr id="2" name="Title 1"/>
          <p:cNvSpPr>
            <a:spLocks noGrp="1"/>
          </p:cNvSpPr>
          <p:nvPr>
            <p:ph type="title"/>
          </p:nvPr>
        </p:nvSpPr>
        <p:spPr bwMode="white"/>
        <p:txBody>
          <a:bodyPr/>
          <a:lstStyle/>
          <a:p>
            <a:r>
              <a:rPr lang="en-US" dirty="0" smtClean="0"/>
              <a:t>Checking Beliefs in Dynamic Networks</a:t>
            </a:r>
            <a:endParaRPr lang="en-US" dirty="0"/>
          </a:p>
        </p:txBody>
      </p:sp>
    </p:spTree>
    <p:extLst>
      <p:ext uri="{BB962C8B-B14F-4D97-AF65-F5344CB8AC3E}">
        <p14:creationId xmlns:p14="http://schemas.microsoft.com/office/powerpoint/2010/main" val="316826693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Reachability: Locality</a:t>
            </a:r>
            <a:endParaRPr lang="en-US" dirty="0"/>
          </a:p>
        </p:txBody>
      </p:sp>
      <p:sp>
        <p:nvSpPr>
          <p:cNvPr id="6" name="Content Placeholder 5"/>
          <p:cNvSpPr>
            <a:spLocks noGrp="1"/>
          </p:cNvSpPr>
          <p:nvPr>
            <p:ph sz="quarter" idx="10"/>
          </p:nvPr>
        </p:nvSpPr>
        <p:spPr>
          <a:xfrm>
            <a:off x="274638" y="1214439"/>
            <a:ext cx="8777288" cy="683264"/>
          </a:xfrm>
        </p:spPr>
        <p:txBody>
          <a:bodyPr/>
          <a:lstStyle/>
          <a:p>
            <a:r>
              <a:rPr lang="en-US" dirty="0" smtClean="0"/>
              <a:t>Found multiple violations of traffic locality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24282" y="3101914"/>
            <a:ext cx="2873828" cy="114128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4638" y="2506216"/>
            <a:ext cx="4812205" cy="3181369"/>
          </a:xfrm>
          <a:prstGeom prst="rect">
            <a:avLst/>
          </a:prstGeom>
        </p:spPr>
      </p:pic>
      <p:sp>
        <p:nvSpPr>
          <p:cNvPr id="7" name="TextBox 6"/>
          <p:cNvSpPr txBox="1"/>
          <p:nvPr/>
        </p:nvSpPr>
        <p:spPr>
          <a:xfrm>
            <a:off x="6050664" y="4243195"/>
            <a:ext cx="284744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Verification time in seconds</a:t>
            </a:r>
          </a:p>
        </p:txBody>
      </p:sp>
    </p:spTree>
    <p:extLst>
      <p:ext uri="{BB962C8B-B14F-4D97-AF65-F5344CB8AC3E}">
        <p14:creationId xmlns:p14="http://schemas.microsoft.com/office/powerpoint/2010/main" val="2123572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Operators’ Beliefs</a:t>
            </a:r>
            <a:endParaRPr lang="en-US" dirty="0"/>
          </a:p>
        </p:txBody>
      </p:sp>
      <p:sp>
        <p:nvSpPr>
          <p:cNvPr id="3" name="Content Placeholder 2"/>
          <p:cNvSpPr>
            <a:spLocks noGrp="1"/>
          </p:cNvSpPr>
          <p:nvPr>
            <p:ph sz="quarter" idx="10"/>
          </p:nvPr>
        </p:nvSpPr>
        <p:spPr>
          <a:xfrm>
            <a:off x="274638" y="1214439"/>
            <a:ext cx="8777288" cy="4413516"/>
          </a:xfrm>
        </p:spPr>
        <p:txBody>
          <a:bodyPr/>
          <a:lstStyle/>
          <a:p>
            <a:r>
              <a:rPr lang="en-US" dirty="0" smtClean="0"/>
              <a:t>Operators cannot specify reachability at VM level for millions of VMs</a:t>
            </a:r>
          </a:p>
          <a:p>
            <a:r>
              <a:rPr lang="en-US" dirty="0" smtClean="0"/>
              <a:t>They have “beliefs” of which sets of stations can reach others</a:t>
            </a:r>
          </a:p>
          <a:p>
            <a:r>
              <a:rPr lang="en-US" dirty="0" smtClean="0"/>
              <a:t>Found </a:t>
            </a:r>
            <a:r>
              <a:rPr lang="en-US" dirty="0"/>
              <a:t>exceptions to operator’s beliefs</a:t>
            </a:r>
          </a:p>
          <a:p>
            <a:pPr lvl="1"/>
            <a:r>
              <a:rPr lang="en-US" dirty="0"/>
              <a:t>Customer VMs cannot access fabric controllers</a:t>
            </a:r>
          </a:p>
          <a:p>
            <a:r>
              <a:rPr lang="en-US" dirty="0" smtClean="0"/>
              <a:t>Process of belief refinement helps elicit specifications</a:t>
            </a:r>
            <a:endParaRPr lang="en-US" dirty="0"/>
          </a:p>
        </p:txBody>
      </p:sp>
    </p:spTree>
    <p:extLst>
      <p:ext uri="{BB962C8B-B14F-4D97-AF65-F5344CB8AC3E}">
        <p14:creationId xmlns:p14="http://schemas.microsoft.com/office/powerpoint/2010/main" val="22670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Dynamism Example</a:t>
            </a:r>
            <a:endParaRPr lang="en-US" dirty="0"/>
          </a:p>
        </p:txBody>
      </p:sp>
      <p:sp>
        <p:nvSpPr>
          <p:cNvPr id="3" name="Content Placeholder 2"/>
          <p:cNvSpPr>
            <a:spLocks noGrp="1"/>
          </p:cNvSpPr>
          <p:nvPr>
            <p:ph sz="quarter" idx="10"/>
          </p:nvPr>
        </p:nvSpPr>
        <p:spPr>
          <a:xfrm>
            <a:off x="274638" y="1214439"/>
            <a:ext cx="8777288" cy="4007251"/>
          </a:xfrm>
        </p:spPr>
        <p:txBody>
          <a:bodyPr/>
          <a:lstStyle/>
          <a:p>
            <a:r>
              <a:rPr lang="en-US" dirty="0" smtClean="0"/>
              <a:t>Experimental MPLS-like backbone with custom forwarding</a:t>
            </a:r>
          </a:p>
          <a:p>
            <a:r>
              <a:rPr lang="en-US" dirty="0" smtClean="0"/>
              <a:t>Took a few hours to model without any tool change</a:t>
            </a:r>
          </a:p>
          <a:p>
            <a:r>
              <a:rPr lang="en-US" dirty="0"/>
              <a:t>Loop </a:t>
            </a:r>
            <a:r>
              <a:rPr lang="en-US" dirty="0" smtClean="0"/>
              <a:t>detection in </a:t>
            </a:r>
            <a:r>
              <a:rPr lang="en-US" dirty="0"/>
              <a:t>&lt; 1 </a:t>
            </a:r>
            <a:r>
              <a:rPr lang="en-US" dirty="0" smtClean="0"/>
              <a:t>second</a:t>
            </a:r>
          </a:p>
          <a:p>
            <a:r>
              <a:rPr lang="en-US" dirty="0" smtClean="0"/>
              <a:t>Identified 56 flows as black holes in 5 seconds</a:t>
            </a:r>
          </a:p>
        </p:txBody>
      </p:sp>
    </p:spTree>
    <p:extLst>
      <p:ext uri="{BB962C8B-B14F-4D97-AF65-F5344CB8AC3E}">
        <p14:creationId xmlns:p14="http://schemas.microsoft.com/office/powerpoint/2010/main" val="3392768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6268848"/>
              </p:ext>
            </p:extLst>
          </p:nvPr>
        </p:nvGraphicFramePr>
        <p:xfrm>
          <a:off x="1332027" y="1478789"/>
          <a:ext cx="6229350" cy="4676411"/>
        </p:xfrm>
        <a:graphic>
          <a:graphicData uri="http://schemas.openxmlformats.org/drawingml/2006/table">
            <a:tbl>
              <a:tblPr firstRow="1" bandRow="1">
                <a:tableStyleId>{5C22544A-7EE6-4342-B048-85BDC9FD1C3A}</a:tableStyleId>
              </a:tblPr>
              <a:tblGrid>
                <a:gridCol w="1303020"/>
                <a:gridCol w="1165860"/>
                <a:gridCol w="1268730"/>
                <a:gridCol w="1245870"/>
                <a:gridCol w="1245870"/>
              </a:tblGrid>
              <a:tr h="990236">
                <a:tc>
                  <a:txBody>
                    <a:bodyPr/>
                    <a:lstStyle/>
                    <a:p>
                      <a:endParaRPr lang="en-US" sz="1600" dirty="0"/>
                    </a:p>
                  </a:txBody>
                  <a:tcPr marL="82296" marR="82296" marT="41148" marB="41148" anchor="ctr"/>
                </a:tc>
                <a:tc>
                  <a:txBody>
                    <a:bodyPr/>
                    <a:lstStyle/>
                    <a:p>
                      <a:pPr algn="ctr"/>
                      <a:r>
                        <a:rPr lang="en-US" sz="1600" dirty="0" smtClean="0"/>
                        <a:t>Model</a:t>
                      </a:r>
                    </a:p>
                    <a:p>
                      <a:pPr algn="ctr"/>
                      <a:r>
                        <a:rPr lang="en-US" sz="1600" dirty="0" smtClean="0"/>
                        <a:t>Checker</a:t>
                      </a:r>
                      <a:endParaRPr lang="en-US" sz="1600" dirty="0"/>
                    </a:p>
                  </a:txBody>
                  <a:tcPr marL="82296" marR="82296" marT="41148" marB="41148" anchor="ctr"/>
                </a:tc>
                <a:tc>
                  <a:txBody>
                    <a:bodyPr/>
                    <a:lstStyle/>
                    <a:p>
                      <a:pPr algn="ctr"/>
                      <a:r>
                        <a:rPr lang="en-US" sz="1600" dirty="0" smtClean="0"/>
                        <a:t>SMT</a:t>
                      </a:r>
                      <a:r>
                        <a:rPr lang="en-US" sz="1600" baseline="0" dirty="0" smtClean="0"/>
                        <a:t> All</a:t>
                      </a:r>
                    </a:p>
                    <a:p>
                      <a:pPr algn="ctr"/>
                      <a:r>
                        <a:rPr lang="en-US" sz="1600" baseline="0" dirty="0" smtClean="0"/>
                        <a:t>Solutions</a:t>
                      </a:r>
                    </a:p>
                  </a:txBody>
                  <a:tcPr marL="82296" marR="82296" marT="41148" marB="41148" anchor="ctr"/>
                </a:tc>
                <a:tc>
                  <a:txBody>
                    <a:bodyPr/>
                    <a:lstStyle/>
                    <a:p>
                      <a:pPr algn="ctr"/>
                      <a:r>
                        <a:rPr lang="en-US" sz="1600" dirty="0" smtClean="0"/>
                        <a:t>NoD</a:t>
                      </a:r>
                      <a:endParaRPr lang="en-US" sz="1600" baseline="0" dirty="0" smtClean="0">
                        <a:solidFill>
                          <a:srgbClr val="7030A0"/>
                        </a:solidFill>
                      </a:endParaRPr>
                    </a:p>
                  </a:txBody>
                  <a:tcPr marL="82296" marR="82296" marT="41148" marB="41148" anchor="ctr">
                    <a:solidFill>
                      <a:schemeClr val="tx2"/>
                    </a:solidFill>
                  </a:tcPr>
                </a:tc>
                <a:tc>
                  <a:txBody>
                    <a:bodyPr/>
                    <a:lstStyle/>
                    <a:p>
                      <a:pPr algn="ctr"/>
                      <a:r>
                        <a:rPr lang="en-US" sz="1600" dirty="0" smtClean="0"/>
                        <a:t>HSA</a:t>
                      </a:r>
                      <a:endParaRPr lang="en-US" sz="1600" dirty="0"/>
                    </a:p>
                  </a:txBody>
                  <a:tcPr marL="82296" marR="82296" marT="41148" marB="41148" anchor="ctr"/>
                </a:tc>
              </a:tr>
              <a:tr h="737235">
                <a:tc>
                  <a:txBody>
                    <a:bodyPr/>
                    <a:lstStyle/>
                    <a:p>
                      <a:r>
                        <a:rPr lang="en-US" sz="1600" dirty="0" smtClean="0"/>
                        <a:t>Stanford </a:t>
                      </a:r>
                      <a:r>
                        <a:rPr lang="en-US" sz="1600" dirty="0" err="1" smtClean="0"/>
                        <a:t>Unreach</a:t>
                      </a:r>
                      <a:endParaRPr lang="en-US" sz="1600" dirty="0" smtClean="0"/>
                    </a:p>
                  </a:txBody>
                  <a:tcPr marL="82296" marR="82296" marT="41148" marB="41148" anchor="ctr"/>
                </a:tc>
                <a:tc>
                  <a:txBody>
                    <a:bodyPr/>
                    <a:lstStyle/>
                    <a:p>
                      <a:pPr algn="ctr"/>
                      <a:r>
                        <a:rPr lang="en-US" sz="1600" dirty="0" smtClean="0">
                          <a:solidFill>
                            <a:schemeClr val="tx1"/>
                          </a:solidFill>
                        </a:rPr>
                        <a:t>12.2</a:t>
                      </a:r>
                      <a:endParaRPr lang="en-US" sz="1600" dirty="0">
                        <a:solidFill>
                          <a:schemeClr val="tx1"/>
                        </a:solidFill>
                      </a:endParaRPr>
                    </a:p>
                  </a:txBody>
                  <a:tcPr marL="82296" marR="82296" marT="41148" marB="41148" anchor="ctr"/>
                </a:tc>
                <a:tc>
                  <a:txBody>
                    <a:bodyPr/>
                    <a:lstStyle/>
                    <a:p>
                      <a:pPr algn="ctr"/>
                      <a:r>
                        <a:rPr lang="en-US" sz="1600" dirty="0" smtClean="0"/>
                        <a:t>0.1</a:t>
                      </a:r>
                      <a:endParaRPr lang="en-US" sz="1600" dirty="0"/>
                    </a:p>
                  </a:txBody>
                  <a:tcPr marL="82296" marR="82296" marT="41148" marB="41148" anchor="ctr"/>
                </a:tc>
                <a:tc>
                  <a:txBody>
                    <a:bodyPr/>
                    <a:lstStyle/>
                    <a:p>
                      <a:pPr algn="ctr"/>
                      <a:r>
                        <a:rPr lang="en-US" sz="1600" b="1" dirty="0" smtClean="0">
                          <a:solidFill>
                            <a:schemeClr val="bg1"/>
                          </a:solidFill>
                        </a:rPr>
                        <a:t>2.1</a:t>
                      </a:r>
                      <a:endParaRPr lang="en-US" sz="1600" b="1" dirty="0">
                        <a:solidFill>
                          <a:schemeClr val="bg1"/>
                        </a:solidFill>
                      </a:endParaRPr>
                    </a:p>
                  </a:txBody>
                  <a:tcPr marL="82296" marR="82296" marT="41148" marB="41148" anchor="ctr">
                    <a:solidFill>
                      <a:schemeClr val="tx2"/>
                    </a:solidFill>
                  </a:tcPr>
                </a:tc>
                <a:tc>
                  <a:txBody>
                    <a:bodyPr/>
                    <a:lstStyle/>
                    <a:p>
                      <a:pPr algn="ctr"/>
                      <a:r>
                        <a:rPr lang="en-US" sz="1600" dirty="0" smtClean="0"/>
                        <a:t> 0.1</a:t>
                      </a:r>
                      <a:endParaRPr lang="en-US" sz="1600" dirty="0"/>
                    </a:p>
                  </a:txBody>
                  <a:tcPr marL="82296" marR="82296" marT="41148" marB="41148" anchor="ctr"/>
                </a:tc>
              </a:tr>
              <a:tr h="737235">
                <a:tc>
                  <a:txBody>
                    <a:bodyPr/>
                    <a:lstStyle/>
                    <a:p>
                      <a:r>
                        <a:rPr lang="en-US" sz="1600" dirty="0" smtClean="0"/>
                        <a:t>Stanford</a:t>
                      </a:r>
                    </a:p>
                    <a:p>
                      <a:r>
                        <a:rPr lang="en-US" sz="1600" dirty="0" smtClean="0"/>
                        <a:t>Reachable</a:t>
                      </a:r>
                      <a:endParaRPr lang="en-US" sz="1600" dirty="0"/>
                    </a:p>
                  </a:txBody>
                  <a:tcPr marL="82296" marR="82296" marT="41148" marB="41148" anchor="ctr"/>
                </a:tc>
                <a:tc>
                  <a:txBody>
                    <a:bodyPr/>
                    <a:lstStyle/>
                    <a:p>
                      <a:pPr algn="ctr"/>
                      <a:r>
                        <a:rPr lang="en-US" sz="1600" dirty="0" smtClean="0"/>
                        <a:t>13.7</a:t>
                      </a:r>
                      <a:endParaRPr lang="en-US" sz="1600" dirty="0"/>
                    </a:p>
                  </a:txBody>
                  <a:tcPr marL="82296" marR="82296" marT="41148" marB="41148" anchor="ctr"/>
                </a:tc>
                <a:tc>
                  <a:txBody>
                    <a:bodyPr/>
                    <a:lstStyle/>
                    <a:p>
                      <a:pPr algn="ctr"/>
                      <a:r>
                        <a:rPr lang="en-US" sz="1600" dirty="0" smtClean="0">
                          <a:solidFill>
                            <a:schemeClr val="tx1"/>
                          </a:solidFill>
                        </a:rPr>
                        <a:t>1121</a:t>
                      </a:r>
                      <a:endParaRPr lang="en-US" sz="1600" dirty="0">
                        <a:solidFill>
                          <a:schemeClr val="tx1"/>
                        </a:solidFill>
                      </a:endParaRPr>
                    </a:p>
                  </a:txBody>
                  <a:tcPr marL="82296" marR="82296" marT="41148" marB="41148" anchor="ctr"/>
                </a:tc>
                <a:tc>
                  <a:txBody>
                    <a:bodyPr/>
                    <a:lstStyle/>
                    <a:p>
                      <a:pPr algn="ctr"/>
                      <a:r>
                        <a:rPr lang="en-US" sz="1600" b="1" dirty="0" smtClean="0">
                          <a:solidFill>
                            <a:schemeClr val="bg1"/>
                          </a:solidFill>
                        </a:rPr>
                        <a:t>5.9</a:t>
                      </a:r>
                      <a:endParaRPr lang="en-US" sz="1600" b="1" dirty="0">
                        <a:solidFill>
                          <a:schemeClr val="bg1"/>
                        </a:solidFill>
                      </a:endParaRPr>
                    </a:p>
                  </a:txBody>
                  <a:tcPr marL="82296" marR="82296" marT="41148" marB="41148" anchor="ctr">
                    <a:solidFill>
                      <a:schemeClr val="tx2"/>
                    </a:solidFill>
                  </a:tcPr>
                </a:tc>
                <a:tc>
                  <a:txBody>
                    <a:bodyPr/>
                    <a:lstStyle/>
                    <a:p>
                      <a:pPr algn="ctr"/>
                      <a:r>
                        <a:rPr lang="en-US" sz="1600" dirty="0" smtClean="0"/>
                        <a:t> 0.9</a:t>
                      </a:r>
                      <a:endParaRPr lang="en-US" sz="1600" dirty="0"/>
                    </a:p>
                  </a:txBody>
                  <a:tcPr marL="82296" marR="82296" marT="41148" marB="41148" anchor="ctr"/>
                </a:tc>
              </a:tr>
              <a:tr h="737235">
                <a:tc>
                  <a:txBody>
                    <a:bodyPr/>
                    <a:lstStyle/>
                    <a:p>
                      <a:r>
                        <a:rPr lang="en-US" sz="1600" dirty="0" smtClean="0"/>
                        <a:t>Stanford </a:t>
                      </a:r>
                    </a:p>
                    <a:p>
                      <a:r>
                        <a:rPr lang="en-US" sz="1600" dirty="0" smtClean="0"/>
                        <a:t>Loop </a:t>
                      </a:r>
                      <a:endParaRPr lang="en-US" sz="1600" dirty="0"/>
                    </a:p>
                  </a:txBody>
                  <a:tcPr marL="82296" marR="82296" marT="41148" marB="41148" anchor="ctr"/>
                </a:tc>
                <a:tc>
                  <a:txBody>
                    <a:bodyPr/>
                    <a:lstStyle/>
                    <a:p>
                      <a:pPr algn="ctr"/>
                      <a:r>
                        <a:rPr lang="en-US" sz="1600" dirty="0" smtClean="0"/>
                        <a:t>11.7</a:t>
                      </a:r>
                      <a:endParaRPr lang="en-US" sz="1600" dirty="0"/>
                    </a:p>
                  </a:txBody>
                  <a:tcPr marL="82296" marR="82296" marT="41148" marB="41148" anchor="ctr"/>
                </a:tc>
                <a:tc>
                  <a:txBody>
                    <a:bodyPr/>
                    <a:lstStyle/>
                    <a:p>
                      <a:pPr algn="ctr"/>
                      <a:r>
                        <a:rPr lang="en-US" sz="1600" dirty="0" smtClean="0"/>
                        <a:t>290</a:t>
                      </a:r>
                      <a:endParaRPr lang="en-US" sz="1600" dirty="0"/>
                    </a:p>
                  </a:txBody>
                  <a:tcPr marL="82296" marR="82296" marT="41148" marB="41148" anchor="ctr"/>
                </a:tc>
                <a:tc>
                  <a:txBody>
                    <a:bodyPr/>
                    <a:lstStyle/>
                    <a:p>
                      <a:pPr algn="ctr"/>
                      <a:r>
                        <a:rPr lang="en-US" sz="1600" b="1" dirty="0" smtClean="0">
                          <a:solidFill>
                            <a:schemeClr val="bg1"/>
                          </a:solidFill>
                        </a:rPr>
                        <a:t>3.9</a:t>
                      </a:r>
                      <a:endParaRPr lang="en-US" sz="1600" b="1" dirty="0">
                        <a:solidFill>
                          <a:schemeClr val="bg1"/>
                        </a:solidFill>
                      </a:endParaRPr>
                    </a:p>
                  </a:txBody>
                  <a:tcPr marL="82296" marR="82296" marT="41148" marB="41148" anchor="ctr">
                    <a:solidFill>
                      <a:schemeClr val="tx2"/>
                    </a:solidFill>
                  </a:tcPr>
                </a:tc>
                <a:tc>
                  <a:txBody>
                    <a:bodyPr/>
                    <a:lstStyle/>
                    <a:p>
                      <a:pPr algn="ctr"/>
                      <a:r>
                        <a:rPr lang="en-US" sz="1600" dirty="0" smtClean="0"/>
                        <a:t>0.2</a:t>
                      </a:r>
                      <a:endParaRPr lang="en-US" sz="1600" dirty="0"/>
                    </a:p>
                  </a:txBody>
                  <a:tcPr marL="82296" marR="82296" marT="41148" marB="41148" anchor="ctr"/>
                </a:tc>
              </a:tr>
              <a:tr h="737235">
                <a:tc>
                  <a:txBody>
                    <a:bodyPr/>
                    <a:lstStyle/>
                    <a:p>
                      <a:r>
                        <a:rPr lang="en-US" sz="1600" dirty="0" smtClean="0"/>
                        <a:t>Cloud</a:t>
                      </a:r>
                      <a:endParaRPr lang="en-US" sz="1600" dirty="0"/>
                    </a:p>
                  </a:txBody>
                  <a:tcPr marL="82296" marR="82296" marT="41148" marB="41148" anchor="ctr"/>
                </a:tc>
                <a:tc>
                  <a:txBody>
                    <a:bodyPr/>
                    <a:lstStyle/>
                    <a:p>
                      <a:pPr algn="ctr"/>
                      <a:r>
                        <a:rPr lang="en-US" sz="1600" dirty="0" smtClean="0">
                          <a:solidFill>
                            <a:srgbClr val="FF0000"/>
                          </a:solidFill>
                        </a:rPr>
                        <a:t>Time out</a:t>
                      </a:r>
                      <a:endParaRPr lang="en-US" sz="1600" dirty="0">
                        <a:solidFill>
                          <a:srgbClr val="FF0000"/>
                        </a:solidFill>
                      </a:endParaRPr>
                    </a:p>
                  </a:txBody>
                  <a:tcPr marL="82296" marR="82296" marT="41148" marB="41148" anchor="ctr"/>
                </a:tc>
                <a:tc>
                  <a:txBody>
                    <a:bodyPr/>
                    <a:lstStyle/>
                    <a:p>
                      <a:pPr algn="ctr"/>
                      <a:r>
                        <a:rPr lang="en-US" sz="1600" dirty="0" smtClean="0">
                          <a:solidFill>
                            <a:srgbClr val="FF0000"/>
                          </a:solidFill>
                        </a:rPr>
                        <a:t>Time out</a:t>
                      </a:r>
                      <a:endParaRPr lang="en-US" sz="1600" dirty="0">
                        <a:solidFill>
                          <a:srgbClr val="FF0000"/>
                        </a:solidFill>
                      </a:endParaRPr>
                    </a:p>
                  </a:txBody>
                  <a:tcPr marL="82296" marR="82296" marT="41148" marB="41148" anchor="ctr"/>
                </a:tc>
                <a:tc>
                  <a:txBody>
                    <a:bodyPr/>
                    <a:lstStyle/>
                    <a:p>
                      <a:pPr algn="ctr"/>
                      <a:r>
                        <a:rPr lang="en-US" sz="1600" b="1" dirty="0" smtClean="0">
                          <a:solidFill>
                            <a:schemeClr val="bg1"/>
                          </a:solidFill>
                        </a:rPr>
                        <a:t>15.7</a:t>
                      </a:r>
                      <a:endParaRPr lang="en-US" sz="1600" b="1" dirty="0">
                        <a:solidFill>
                          <a:schemeClr val="bg1"/>
                        </a:solidFill>
                      </a:endParaRPr>
                    </a:p>
                  </a:txBody>
                  <a:tcPr marL="82296" marR="82296" marT="41148" marB="41148" anchor="ctr">
                    <a:solidFill>
                      <a:schemeClr val="tx2"/>
                    </a:solidFill>
                  </a:tcPr>
                </a:tc>
                <a:tc>
                  <a:txBody>
                    <a:bodyPr/>
                    <a:lstStyle/>
                    <a:p>
                      <a:pPr algn="ctr"/>
                      <a:r>
                        <a:rPr lang="en-US" sz="1600" dirty="0" smtClean="0"/>
                        <a:t>- </a:t>
                      </a:r>
                      <a:endParaRPr lang="en-US" sz="1600" dirty="0"/>
                    </a:p>
                  </a:txBody>
                  <a:tcPr marL="82296" marR="82296" marT="41148" marB="41148" anchor="ctr"/>
                </a:tc>
              </a:tr>
              <a:tr h="737235">
                <a:tc>
                  <a:txBody>
                    <a:bodyPr/>
                    <a:lstStyle/>
                    <a:p>
                      <a:r>
                        <a:rPr lang="en-US" sz="1600" dirty="0" smtClean="0"/>
                        <a:t>Cloud 2</a:t>
                      </a:r>
                      <a:endParaRPr lang="en-US" sz="1600" dirty="0"/>
                    </a:p>
                  </a:txBody>
                  <a:tcPr marL="82296" marR="82296" marT="41148" marB="41148" anchor="ctr"/>
                </a:tc>
                <a:tc>
                  <a:txBody>
                    <a:bodyPr/>
                    <a:lstStyle/>
                    <a:p>
                      <a:pPr algn="ctr"/>
                      <a:r>
                        <a:rPr lang="en-US" sz="1600" dirty="0" smtClean="0"/>
                        <a:t>8.5</a:t>
                      </a:r>
                      <a:endParaRPr lang="en-US" sz="1600" dirty="0"/>
                    </a:p>
                  </a:txBody>
                  <a:tcPr marL="82296" marR="82296" marT="41148" marB="41148" anchor="ctr"/>
                </a:tc>
                <a:tc>
                  <a:txBody>
                    <a:bodyPr/>
                    <a:lstStyle/>
                    <a:p>
                      <a:pPr algn="ctr"/>
                      <a:r>
                        <a:rPr lang="en-US" sz="1600" dirty="0" smtClean="0"/>
                        <a:t>Time out</a:t>
                      </a:r>
                      <a:endParaRPr lang="en-US" sz="1600" dirty="0"/>
                    </a:p>
                  </a:txBody>
                  <a:tcPr marL="82296" marR="82296" marT="41148" marB="41148" anchor="ctr"/>
                </a:tc>
                <a:tc>
                  <a:txBody>
                    <a:bodyPr/>
                    <a:lstStyle/>
                    <a:p>
                      <a:pPr algn="ctr"/>
                      <a:r>
                        <a:rPr lang="en-US" sz="1600" b="1" dirty="0" smtClean="0">
                          <a:solidFill>
                            <a:schemeClr val="bg1"/>
                          </a:solidFill>
                        </a:rPr>
                        <a:t>4.8</a:t>
                      </a:r>
                      <a:endParaRPr lang="en-US" sz="1600" b="1" dirty="0">
                        <a:solidFill>
                          <a:schemeClr val="bg1"/>
                        </a:solidFill>
                      </a:endParaRPr>
                    </a:p>
                  </a:txBody>
                  <a:tcPr marL="82296" marR="82296" marT="41148" marB="41148" anchor="ctr">
                    <a:solidFill>
                      <a:schemeClr val="tx2"/>
                    </a:solidFill>
                  </a:tcPr>
                </a:tc>
                <a:tc>
                  <a:txBody>
                    <a:bodyPr/>
                    <a:lstStyle/>
                    <a:p>
                      <a:pPr algn="ctr"/>
                      <a:r>
                        <a:rPr lang="en-US" sz="1600" dirty="0" smtClean="0"/>
                        <a:t>-</a:t>
                      </a:r>
                      <a:endParaRPr lang="en-US" sz="1600" dirty="0"/>
                    </a:p>
                  </a:txBody>
                  <a:tcPr marL="82296" marR="82296" marT="41148" marB="41148" anchor="ctr"/>
                </a:tc>
              </a:tr>
            </a:tbl>
          </a:graphicData>
        </a:graphic>
      </p:graphicFrame>
      <p:sp>
        <p:nvSpPr>
          <p:cNvPr id="3" name="TextBox 2"/>
          <p:cNvSpPr txBox="1"/>
          <p:nvPr/>
        </p:nvSpPr>
        <p:spPr>
          <a:xfrm>
            <a:off x="3457815" y="6331645"/>
            <a:ext cx="2190343"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Run time in seconds</a:t>
            </a:r>
          </a:p>
        </p:txBody>
      </p:sp>
    </p:spTree>
    <p:extLst>
      <p:ext uri="{BB962C8B-B14F-4D97-AF65-F5344CB8AC3E}">
        <p14:creationId xmlns:p14="http://schemas.microsoft.com/office/powerpoint/2010/main" val="311040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Verification in Production</a:t>
            </a:r>
            <a:endParaRPr lang="en-US" dirty="0"/>
          </a:p>
        </p:txBody>
      </p:sp>
      <p:sp>
        <p:nvSpPr>
          <p:cNvPr id="3" name="Content Placeholder 2"/>
          <p:cNvSpPr>
            <a:spLocks noGrp="1"/>
          </p:cNvSpPr>
          <p:nvPr>
            <p:ph sz="quarter" idx="10"/>
          </p:nvPr>
        </p:nvSpPr>
        <p:spPr>
          <a:xfrm>
            <a:off x="274638" y="1214439"/>
            <a:ext cx="8777288" cy="4025717"/>
          </a:xfrm>
        </p:spPr>
        <p:txBody>
          <a:bodyPr/>
          <a:lstStyle/>
          <a:p>
            <a:r>
              <a:rPr lang="en-US" dirty="0" smtClean="0"/>
              <a:t>Simplified version of NoD: SecGuru</a:t>
            </a:r>
          </a:p>
          <a:p>
            <a:pPr lvl="1"/>
            <a:r>
              <a:rPr lang="en-US" dirty="0" smtClean="0"/>
              <a:t>Local checks on each router</a:t>
            </a:r>
          </a:p>
          <a:p>
            <a:r>
              <a:rPr lang="en-US" dirty="0" smtClean="0"/>
              <a:t>Deployed in Azure</a:t>
            </a:r>
          </a:p>
          <a:p>
            <a:r>
              <a:rPr lang="en-US" dirty="0" smtClean="0"/>
              <a:t>Finds ~1 problem per day</a:t>
            </a:r>
          </a:p>
          <a:p>
            <a:endParaRPr lang="en-US" dirty="0"/>
          </a:p>
          <a:p>
            <a:r>
              <a:rPr lang="en-US" dirty="0" smtClean="0"/>
              <a:t>Reduced legacy corporate ACL from 3,000 to 1,000 rules without outages</a:t>
            </a:r>
          </a:p>
        </p:txBody>
      </p:sp>
    </p:spTree>
    <p:extLst>
      <p:ext uri="{BB962C8B-B14F-4D97-AF65-F5344CB8AC3E}">
        <p14:creationId xmlns:p14="http://schemas.microsoft.com/office/powerpoint/2010/main" val="2067354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0"/>
          </p:nvPr>
        </p:nvSpPr>
        <p:spPr>
          <a:xfrm>
            <a:off x="274638" y="1214439"/>
            <a:ext cx="8777288" cy="5472267"/>
          </a:xfrm>
        </p:spPr>
        <p:txBody>
          <a:bodyPr/>
          <a:lstStyle/>
          <a:p>
            <a:r>
              <a:rPr lang="en-US" dirty="0" smtClean="0"/>
              <a:t>NoD is expressive; takes as input:</a:t>
            </a:r>
          </a:p>
          <a:p>
            <a:pPr lvl="1"/>
            <a:r>
              <a:rPr lang="en-US" dirty="0" smtClean="0"/>
              <a:t>Protocol specification  -&gt; Dynamism</a:t>
            </a:r>
          </a:p>
          <a:p>
            <a:pPr lvl="1"/>
            <a:r>
              <a:rPr lang="en-US" dirty="0" smtClean="0"/>
              <a:t>Verification properties -&gt; Beliefs</a:t>
            </a:r>
          </a:p>
          <a:p>
            <a:endParaRPr lang="en-US" sz="2000" dirty="0" smtClean="0"/>
          </a:p>
          <a:p>
            <a:r>
              <a:rPr lang="en-US" dirty="0" smtClean="0"/>
              <a:t>More expressive than previous network verification tools, while competitive in speed</a:t>
            </a:r>
          </a:p>
          <a:p>
            <a:endParaRPr lang="en-US" sz="2000" dirty="0"/>
          </a:p>
          <a:p>
            <a:r>
              <a:rPr lang="en-US" dirty="0" smtClean="0"/>
              <a:t>Network operators’ beliefs are fragile</a:t>
            </a:r>
          </a:p>
          <a:p>
            <a:endParaRPr lang="en-US" sz="2800" dirty="0" smtClean="0"/>
          </a:p>
          <a:p>
            <a:r>
              <a:rPr lang="en-US" dirty="0" smtClean="0"/>
              <a:t>Code and benchmarks available on-line!</a:t>
            </a:r>
          </a:p>
        </p:txBody>
      </p:sp>
    </p:spTree>
    <p:extLst>
      <p:ext uri="{BB962C8B-B14F-4D97-AF65-F5344CB8AC3E}">
        <p14:creationId xmlns:p14="http://schemas.microsoft.com/office/powerpoint/2010/main" val="996028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a:t>
            </a:r>
            <a:endParaRPr lang="en-US" dirty="0"/>
          </a:p>
        </p:txBody>
      </p:sp>
      <p:sp>
        <p:nvSpPr>
          <p:cNvPr id="3" name="Content Placeholder 2"/>
          <p:cNvSpPr>
            <a:spLocks noGrp="1"/>
          </p:cNvSpPr>
          <p:nvPr>
            <p:ph sz="quarter" idx="10"/>
          </p:nvPr>
        </p:nvSpPr>
        <p:spPr>
          <a:xfrm>
            <a:off x="274638" y="1214439"/>
            <a:ext cx="8777288" cy="4001095"/>
          </a:xfrm>
        </p:spPr>
        <p:txBody>
          <a:bodyPr/>
          <a:lstStyle/>
          <a:p>
            <a:r>
              <a:rPr lang="en-US" dirty="0" smtClean="0"/>
              <a:t>Business critical and complex</a:t>
            </a:r>
          </a:p>
          <a:p>
            <a:endParaRPr lang="en-US" sz="4800" dirty="0" smtClean="0"/>
          </a:p>
          <a:p>
            <a:r>
              <a:rPr lang="en-US" dirty="0" smtClean="0"/>
              <a:t>Fast protocol deployment in datacenters</a:t>
            </a:r>
          </a:p>
          <a:p>
            <a:pPr marL="0" indent="0">
              <a:buNone/>
            </a:pPr>
            <a:endParaRPr lang="en-US" sz="2800" dirty="0"/>
          </a:p>
          <a:p>
            <a:pPr marL="0" indent="0">
              <a:buNone/>
            </a:pPr>
            <a:endParaRPr lang="en-US" sz="4400" dirty="0" smtClean="0"/>
          </a:p>
          <a:p>
            <a:r>
              <a:rPr lang="en-US" dirty="0" smtClean="0"/>
              <a:t>A lot of legacy to maintain</a:t>
            </a:r>
            <a:endParaRPr lang="en-US" dirty="0"/>
          </a:p>
        </p:txBody>
      </p:sp>
      <p:grpSp>
        <p:nvGrpSpPr>
          <p:cNvPr id="10" name="Group 9"/>
          <p:cNvGrpSpPr/>
          <p:nvPr/>
        </p:nvGrpSpPr>
        <p:grpSpPr>
          <a:xfrm>
            <a:off x="4479723" y="1816478"/>
            <a:ext cx="3003258" cy="712642"/>
            <a:chOff x="4479723" y="1794356"/>
            <a:chExt cx="3003258" cy="712642"/>
          </a:xfrm>
        </p:grpSpPr>
        <p:sp>
          <p:nvSpPr>
            <p:cNvPr id="4" name="TextBox 3"/>
            <p:cNvSpPr txBox="1"/>
            <p:nvPr/>
          </p:nvSpPr>
          <p:spPr>
            <a:xfrm>
              <a:off x="5025007" y="1879134"/>
              <a:ext cx="245797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tx2"/>
                  </a:solidFill>
                </a:rPr>
                <a:t>Expensive bugs</a:t>
              </a:r>
            </a:p>
          </p:txBody>
        </p:sp>
        <p:sp>
          <p:nvSpPr>
            <p:cNvPr id="5" name="Bent-Up Arrow 4"/>
            <p:cNvSpPr/>
            <p:nvPr/>
          </p:nvSpPr>
          <p:spPr bwMode="auto">
            <a:xfrm rot="5400000">
              <a:off x="4523764" y="1750315"/>
              <a:ext cx="541091" cy="629174"/>
            </a:xfrm>
            <a:prstGeom prst="ben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grpSp>
        <p:nvGrpSpPr>
          <p:cNvPr id="12" name="Group 11"/>
          <p:cNvGrpSpPr/>
          <p:nvPr/>
        </p:nvGrpSpPr>
        <p:grpSpPr>
          <a:xfrm>
            <a:off x="4479720" y="3443567"/>
            <a:ext cx="3469660" cy="1045041"/>
            <a:chOff x="4479722" y="3134804"/>
            <a:chExt cx="3469660" cy="1045041"/>
          </a:xfrm>
        </p:grpSpPr>
        <p:sp>
          <p:nvSpPr>
            <p:cNvPr id="6" name="TextBox 5"/>
            <p:cNvSpPr txBox="1"/>
            <p:nvPr/>
          </p:nvSpPr>
          <p:spPr>
            <a:xfrm>
              <a:off x="5025005" y="3219582"/>
              <a:ext cx="2924377"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tx2"/>
                  </a:solidFill>
                </a:rPr>
                <a:t>Frequent protocol changes</a:t>
              </a:r>
            </a:p>
          </p:txBody>
        </p:sp>
        <p:sp>
          <p:nvSpPr>
            <p:cNvPr id="7" name="Bent-Up Arrow 6"/>
            <p:cNvSpPr/>
            <p:nvPr/>
          </p:nvSpPr>
          <p:spPr bwMode="auto">
            <a:xfrm rot="5400000">
              <a:off x="4523763" y="3090763"/>
              <a:ext cx="541091" cy="629174"/>
            </a:xfrm>
            <a:prstGeom prst="ben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grpSp>
        <p:nvGrpSpPr>
          <p:cNvPr id="11" name="Group 10"/>
          <p:cNvGrpSpPr/>
          <p:nvPr/>
        </p:nvGrpSpPr>
        <p:grpSpPr>
          <a:xfrm>
            <a:off x="4479721" y="5148329"/>
            <a:ext cx="3614256" cy="1045041"/>
            <a:chOff x="4388841" y="4833891"/>
            <a:chExt cx="3614256" cy="1045041"/>
          </a:xfrm>
        </p:grpSpPr>
        <p:sp>
          <p:nvSpPr>
            <p:cNvPr id="8" name="TextBox 7"/>
            <p:cNvSpPr txBox="1"/>
            <p:nvPr/>
          </p:nvSpPr>
          <p:spPr>
            <a:xfrm>
              <a:off x="4934125" y="4918669"/>
              <a:ext cx="306897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tx2"/>
                  </a:solidFill>
                </a:rPr>
                <a:t>Operators don’t have the full picture</a:t>
              </a:r>
            </a:p>
          </p:txBody>
        </p:sp>
        <p:sp>
          <p:nvSpPr>
            <p:cNvPr id="9" name="Bent-Up Arrow 8"/>
            <p:cNvSpPr/>
            <p:nvPr/>
          </p:nvSpPr>
          <p:spPr bwMode="auto">
            <a:xfrm rot="5400000">
              <a:off x="4432882" y="4789850"/>
              <a:ext cx="541091" cy="629174"/>
            </a:xfrm>
            <a:prstGeom prst="bentUp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spTree>
    <p:extLst>
      <p:ext uri="{BB962C8B-B14F-4D97-AF65-F5344CB8AC3E}">
        <p14:creationId xmlns:p14="http://schemas.microsoft.com/office/powerpoint/2010/main" val="3903209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Verification to the Rescue</a:t>
            </a:r>
            <a:endParaRPr lang="en-US" dirty="0"/>
          </a:p>
        </p:txBody>
      </p:sp>
      <p:sp>
        <p:nvSpPr>
          <p:cNvPr id="3" name="Content Placeholder 2"/>
          <p:cNvSpPr>
            <a:spLocks noGrp="1"/>
          </p:cNvSpPr>
          <p:nvPr>
            <p:ph sz="quarter" idx="10"/>
          </p:nvPr>
        </p:nvSpPr>
        <p:spPr>
          <a:xfrm>
            <a:off x="274638" y="1214439"/>
            <a:ext cx="8777288" cy="2579168"/>
          </a:xfrm>
        </p:spPr>
        <p:txBody>
          <a:bodyPr/>
          <a:lstStyle/>
          <a:p>
            <a:r>
              <a:rPr lang="en-US" dirty="0" smtClean="0"/>
              <a:t>Identify bugs</a:t>
            </a:r>
          </a:p>
          <a:p>
            <a:endParaRPr lang="en-US" sz="2000" dirty="0" smtClean="0"/>
          </a:p>
          <a:p>
            <a:r>
              <a:rPr lang="en-US" dirty="0" smtClean="0"/>
              <a:t>Identify misbeliefs</a:t>
            </a:r>
          </a:p>
          <a:p>
            <a:endParaRPr lang="en-US" sz="2000" dirty="0" smtClean="0"/>
          </a:p>
          <a:p>
            <a:r>
              <a:rPr lang="en-US" dirty="0" smtClean="0"/>
              <a:t>Increase confidence</a:t>
            </a:r>
            <a:endParaRPr lang="en-US" dirty="0"/>
          </a:p>
        </p:txBody>
      </p:sp>
    </p:spTree>
    <p:extLst>
      <p:ext uri="{BB962C8B-B14F-4D97-AF65-F5344CB8AC3E}">
        <p14:creationId xmlns:p14="http://schemas.microsoft.com/office/powerpoint/2010/main" val="9376588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 in Context</a:t>
            </a:r>
            <a:endParaRPr lang="en-US" dirty="0"/>
          </a:p>
        </p:txBody>
      </p:sp>
      <p:sp>
        <p:nvSpPr>
          <p:cNvPr id="3" name="Content Placeholder 2"/>
          <p:cNvSpPr>
            <a:spLocks noGrp="1"/>
          </p:cNvSpPr>
          <p:nvPr>
            <p:ph sz="quarter" idx="10"/>
          </p:nvPr>
        </p:nvSpPr>
        <p:spPr>
          <a:xfrm>
            <a:off x="274638" y="1214439"/>
            <a:ext cx="8777288" cy="3120854"/>
          </a:xfrm>
        </p:spPr>
        <p:txBody>
          <a:bodyPr/>
          <a:lstStyle/>
          <a:p>
            <a:r>
              <a:rPr lang="en-US" dirty="0" smtClean="0">
                <a:solidFill>
                  <a:schemeClr val="accent2"/>
                </a:solidFill>
              </a:rPr>
              <a:t>Implementation bugs </a:t>
            </a:r>
            <a:r>
              <a:rPr lang="en-US" dirty="0" smtClean="0"/>
              <a:t>(PIC)</a:t>
            </a:r>
          </a:p>
          <a:p>
            <a:pPr lvl="1"/>
            <a:r>
              <a:rPr lang="en-US" dirty="0" smtClean="0"/>
              <a:t>E.g., protocol conformance</a:t>
            </a:r>
          </a:p>
          <a:p>
            <a:r>
              <a:rPr lang="en-US" dirty="0" smtClean="0">
                <a:solidFill>
                  <a:schemeClr val="accent2"/>
                </a:solidFill>
              </a:rPr>
              <a:t>Routing configuration errors </a:t>
            </a:r>
            <a:r>
              <a:rPr lang="en-US" dirty="0" smtClean="0"/>
              <a:t>(Batfish)</a:t>
            </a:r>
          </a:p>
          <a:p>
            <a:pPr lvl="1"/>
            <a:r>
              <a:rPr lang="en-US" dirty="0" smtClean="0"/>
              <a:t>E.g., router filter error</a:t>
            </a:r>
          </a:p>
          <a:p>
            <a:r>
              <a:rPr lang="en-US" dirty="0" err="1" smtClean="0">
                <a:solidFill>
                  <a:schemeClr val="accent2"/>
                </a:solidFill>
              </a:rPr>
              <a:t>Dataplane</a:t>
            </a:r>
            <a:r>
              <a:rPr lang="en-US" dirty="0" smtClean="0">
                <a:solidFill>
                  <a:schemeClr val="accent2"/>
                </a:solidFill>
              </a:rPr>
              <a:t> configuration errors </a:t>
            </a:r>
            <a:r>
              <a:rPr lang="en-US" dirty="0" smtClean="0"/>
              <a:t>(NoD)</a:t>
            </a:r>
          </a:p>
          <a:p>
            <a:pPr lvl="1"/>
            <a:r>
              <a:rPr lang="en-US" dirty="0" smtClean="0"/>
              <a:t>E.g., customer VMs can access controller</a:t>
            </a:r>
            <a:endParaRPr lang="en-US" dirty="0"/>
          </a:p>
        </p:txBody>
      </p:sp>
    </p:spTree>
    <p:extLst>
      <p:ext uri="{BB962C8B-B14F-4D97-AF65-F5344CB8AC3E}">
        <p14:creationId xmlns:p14="http://schemas.microsoft.com/office/powerpoint/2010/main" val="165069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Work versus Ours</a:t>
            </a:r>
            <a:endParaRPr lang="en-US" dirty="0"/>
          </a:p>
        </p:txBody>
      </p:sp>
      <p:sp>
        <p:nvSpPr>
          <p:cNvPr id="4" name="Oval 3"/>
          <p:cNvSpPr/>
          <p:nvPr/>
        </p:nvSpPr>
        <p:spPr>
          <a:xfrm>
            <a:off x="484094" y="1513755"/>
            <a:ext cx="4925466" cy="4458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12868" y="1513755"/>
            <a:ext cx="4901149" cy="44587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8756" y="5972547"/>
            <a:ext cx="1519968" cy="646331"/>
          </a:xfrm>
          <a:prstGeom prst="rect">
            <a:avLst/>
          </a:prstGeom>
          <a:noFill/>
        </p:spPr>
        <p:txBody>
          <a:bodyPr wrap="none" rtlCol="0">
            <a:spAutoFit/>
          </a:bodyPr>
          <a:lstStyle/>
          <a:p>
            <a:r>
              <a:rPr lang="en-US" sz="3600" dirty="0" smtClean="0">
                <a:solidFill>
                  <a:schemeClr val="accent2"/>
                </a:solidFill>
              </a:rPr>
              <a:t>Speed</a:t>
            </a:r>
            <a:r>
              <a:rPr lang="en-US" dirty="0" smtClean="0">
                <a:solidFill>
                  <a:schemeClr val="accent2"/>
                </a:solidFill>
              </a:rPr>
              <a:t> </a:t>
            </a:r>
            <a:endParaRPr lang="en-US" dirty="0">
              <a:solidFill>
                <a:schemeClr val="accent2"/>
              </a:solidFill>
            </a:endParaRPr>
          </a:p>
        </p:txBody>
      </p:sp>
      <p:sp>
        <p:nvSpPr>
          <p:cNvPr id="7" name="TextBox 6"/>
          <p:cNvSpPr txBox="1"/>
          <p:nvPr/>
        </p:nvSpPr>
        <p:spPr>
          <a:xfrm>
            <a:off x="5154346" y="5995618"/>
            <a:ext cx="2584682" cy="646331"/>
          </a:xfrm>
          <a:prstGeom prst="rect">
            <a:avLst/>
          </a:prstGeom>
          <a:noFill/>
        </p:spPr>
        <p:txBody>
          <a:bodyPr wrap="none" rtlCol="0">
            <a:spAutoFit/>
          </a:bodyPr>
          <a:lstStyle/>
          <a:p>
            <a:r>
              <a:rPr lang="en-US" sz="3600" dirty="0" smtClean="0">
                <a:solidFill>
                  <a:schemeClr val="accent2"/>
                </a:solidFill>
              </a:rPr>
              <a:t>Expressivity</a:t>
            </a:r>
            <a:r>
              <a:rPr lang="en-US" dirty="0" smtClean="0">
                <a:solidFill>
                  <a:schemeClr val="accent2"/>
                </a:solidFill>
              </a:rPr>
              <a:t> </a:t>
            </a:r>
            <a:endParaRPr lang="en-US" dirty="0">
              <a:solidFill>
                <a:schemeClr val="accent2"/>
              </a:solidFill>
            </a:endParaRPr>
          </a:p>
        </p:txBody>
      </p:sp>
      <p:sp>
        <p:nvSpPr>
          <p:cNvPr id="8" name="TextBox 7"/>
          <p:cNvSpPr txBox="1"/>
          <p:nvPr/>
        </p:nvSpPr>
        <p:spPr>
          <a:xfrm>
            <a:off x="727646" y="2700431"/>
            <a:ext cx="2499339" cy="523220"/>
          </a:xfrm>
          <a:prstGeom prst="rect">
            <a:avLst/>
          </a:prstGeom>
          <a:noFill/>
        </p:spPr>
        <p:txBody>
          <a:bodyPr wrap="none" rtlCol="0">
            <a:spAutoFit/>
          </a:bodyPr>
          <a:lstStyle/>
          <a:p>
            <a:r>
              <a:rPr lang="en-US" sz="2800" dirty="0" smtClean="0"/>
              <a:t>Hassel, </a:t>
            </a:r>
            <a:r>
              <a:rPr lang="en-US" sz="2800" dirty="0" err="1" smtClean="0"/>
              <a:t>Veriflow</a:t>
            </a:r>
            <a:endParaRPr lang="en-US" sz="2800" dirty="0"/>
          </a:p>
        </p:txBody>
      </p:sp>
      <p:sp>
        <p:nvSpPr>
          <p:cNvPr id="9" name="TextBox 8"/>
          <p:cNvSpPr txBox="1"/>
          <p:nvPr/>
        </p:nvSpPr>
        <p:spPr>
          <a:xfrm>
            <a:off x="1425437" y="4148717"/>
            <a:ext cx="2087431" cy="523220"/>
          </a:xfrm>
          <a:prstGeom prst="rect">
            <a:avLst/>
          </a:prstGeom>
          <a:noFill/>
        </p:spPr>
        <p:txBody>
          <a:bodyPr wrap="none" rtlCol="0">
            <a:spAutoFit/>
          </a:bodyPr>
          <a:lstStyle/>
          <a:p>
            <a:r>
              <a:rPr lang="en-US" sz="2800" dirty="0" err="1" smtClean="0"/>
              <a:t>NetPlumber</a:t>
            </a:r>
            <a:endParaRPr lang="en-US" sz="2800" dirty="0"/>
          </a:p>
        </p:txBody>
      </p:sp>
      <p:sp>
        <p:nvSpPr>
          <p:cNvPr id="10" name="TextBox 9"/>
          <p:cNvSpPr txBox="1"/>
          <p:nvPr/>
        </p:nvSpPr>
        <p:spPr>
          <a:xfrm>
            <a:off x="3609076" y="2962041"/>
            <a:ext cx="1832553" cy="1815882"/>
          </a:xfrm>
          <a:prstGeom prst="rect">
            <a:avLst/>
          </a:prstGeom>
          <a:noFill/>
          <a:ln>
            <a:solidFill>
              <a:schemeClr val="accent2">
                <a:lumMod val="75000"/>
              </a:schemeClr>
            </a:solidFill>
          </a:ln>
        </p:spPr>
        <p:txBody>
          <a:bodyPr wrap="none" rtlCol="0">
            <a:spAutoFit/>
          </a:bodyPr>
          <a:lstStyle/>
          <a:p>
            <a:r>
              <a:rPr lang="en-US" sz="2800" dirty="0" smtClean="0">
                <a:solidFill>
                  <a:schemeClr val="tx2"/>
                </a:solidFill>
              </a:rPr>
              <a:t>Network</a:t>
            </a:r>
          </a:p>
          <a:p>
            <a:r>
              <a:rPr lang="en-US" sz="2800" dirty="0" smtClean="0">
                <a:solidFill>
                  <a:schemeClr val="tx2"/>
                </a:solidFill>
              </a:rPr>
              <a:t>Optimized</a:t>
            </a:r>
          </a:p>
          <a:p>
            <a:r>
              <a:rPr lang="en-US" sz="2800" dirty="0" err="1" smtClean="0">
                <a:solidFill>
                  <a:schemeClr val="tx2"/>
                </a:solidFill>
              </a:rPr>
              <a:t>Datalog</a:t>
            </a:r>
            <a:r>
              <a:rPr lang="en-US" sz="2800" dirty="0" smtClean="0">
                <a:solidFill>
                  <a:schemeClr val="tx2"/>
                </a:solidFill>
              </a:rPr>
              <a:t> </a:t>
            </a:r>
          </a:p>
          <a:p>
            <a:r>
              <a:rPr lang="en-US" sz="2800" dirty="0" smtClean="0">
                <a:solidFill>
                  <a:schemeClr val="tx2"/>
                </a:solidFill>
              </a:rPr>
              <a:t>  (</a:t>
            </a:r>
            <a:r>
              <a:rPr lang="en-US" sz="2800" dirty="0" err="1" smtClean="0">
                <a:solidFill>
                  <a:schemeClr val="tx2"/>
                </a:solidFill>
              </a:rPr>
              <a:t>NoD</a:t>
            </a:r>
            <a:r>
              <a:rPr lang="en-US" sz="2800" dirty="0">
                <a:solidFill>
                  <a:schemeClr val="tx2"/>
                </a:solidFill>
              </a:rPr>
              <a:t>)</a:t>
            </a:r>
          </a:p>
        </p:txBody>
      </p:sp>
      <p:sp>
        <p:nvSpPr>
          <p:cNvPr id="11" name="TextBox 10"/>
          <p:cNvSpPr txBox="1"/>
          <p:nvPr/>
        </p:nvSpPr>
        <p:spPr>
          <a:xfrm>
            <a:off x="5695443" y="3979439"/>
            <a:ext cx="2563459" cy="1384995"/>
          </a:xfrm>
          <a:prstGeom prst="rect">
            <a:avLst/>
          </a:prstGeom>
          <a:noFill/>
        </p:spPr>
        <p:txBody>
          <a:bodyPr wrap="none" rtlCol="0">
            <a:spAutoFit/>
          </a:bodyPr>
          <a:lstStyle/>
          <a:p>
            <a:r>
              <a:rPr lang="en-US" sz="2800" dirty="0" smtClean="0"/>
              <a:t>Model checkers,</a:t>
            </a:r>
          </a:p>
          <a:p>
            <a:r>
              <a:rPr lang="en-US" sz="2800" dirty="0" smtClean="0"/>
              <a:t>SAT Solvers,</a:t>
            </a:r>
          </a:p>
          <a:p>
            <a:r>
              <a:rPr lang="en-US" sz="2800" dirty="0" err="1" smtClean="0"/>
              <a:t>Datalog</a:t>
            </a:r>
            <a:endParaRPr lang="en-US" sz="2800" dirty="0"/>
          </a:p>
        </p:txBody>
      </p:sp>
      <p:sp>
        <p:nvSpPr>
          <p:cNvPr id="12" name="TextBox 11"/>
          <p:cNvSpPr txBox="1"/>
          <p:nvPr/>
        </p:nvSpPr>
        <p:spPr>
          <a:xfrm>
            <a:off x="6255759" y="2765361"/>
            <a:ext cx="1686231" cy="523220"/>
          </a:xfrm>
          <a:prstGeom prst="rect">
            <a:avLst/>
          </a:prstGeom>
          <a:noFill/>
        </p:spPr>
        <p:txBody>
          <a:bodyPr wrap="none" rtlCol="0">
            <a:spAutoFit/>
          </a:bodyPr>
          <a:lstStyle/>
          <a:p>
            <a:r>
              <a:rPr lang="en-US" sz="2800" dirty="0" smtClean="0"/>
              <a:t>Margrave</a:t>
            </a:r>
            <a:endParaRPr lang="en-US" sz="2800" dirty="0"/>
          </a:p>
        </p:txBody>
      </p:sp>
    </p:spTree>
    <p:extLst>
      <p:ext uri="{BB962C8B-B14F-4D97-AF65-F5344CB8AC3E}">
        <p14:creationId xmlns:p14="http://schemas.microsoft.com/office/powerpoint/2010/main" val="5220822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Expressiveness Matters</a:t>
            </a:r>
            <a:endParaRPr lang="en-US" dirty="0"/>
          </a:p>
        </p:txBody>
      </p:sp>
      <p:sp>
        <p:nvSpPr>
          <p:cNvPr id="3" name="Content Placeholder 2"/>
          <p:cNvSpPr>
            <a:spLocks noGrp="1"/>
          </p:cNvSpPr>
          <p:nvPr>
            <p:ph sz="quarter" idx="10"/>
          </p:nvPr>
        </p:nvSpPr>
        <p:spPr>
          <a:xfrm>
            <a:off x="274638" y="1214439"/>
            <a:ext cx="8777288" cy="3859518"/>
          </a:xfrm>
        </p:spPr>
        <p:txBody>
          <a:bodyPr/>
          <a:lstStyle/>
          <a:p>
            <a:r>
              <a:rPr lang="en-US" dirty="0" smtClean="0">
                <a:solidFill>
                  <a:schemeClr val="tx1"/>
                </a:solidFill>
              </a:rPr>
              <a:t>Network level</a:t>
            </a:r>
            <a:endParaRPr lang="en-US" dirty="0">
              <a:solidFill>
                <a:schemeClr val="tx1"/>
              </a:solidFill>
            </a:endParaRPr>
          </a:p>
          <a:p>
            <a:pPr lvl="1"/>
            <a:r>
              <a:rPr lang="en-US" dirty="0" smtClean="0"/>
              <a:t>Enables </a:t>
            </a:r>
            <a:r>
              <a:rPr lang="en-US" dirty="0"/>
              <a:t>modeling dynamic network behaviors </a:t>
            </a:r>
            <a:r>
              <a:rPr lang="en-US" dirty="0" smtClean="0"/>
              <a:t>such as new </a:t>
            </a:r>
            <a:r>
              <a:rPr lang="en-US" dirty="0"/>
              <a:t>packet headers, new forwarding behaviors, </a:t>
            </a:r>
            <a:r>
              <a:rPr lang="en-US" dirty="0" smtClean="0"/>
              <a:t>failures, e.g</a:t>
            </a:r>
            <a:r>
              <a:rPr lang="en-US" dirty="0"/>
              <a:t>., </a:t>
            </a:r>
          </a:p>
          <a:p>
            <a:pPr lvl="2"/>
            <a:r>
              <a:rPr lang="en-US" dirty="0" smtClean="0"/>
              <a:t>A </a:t>
            </a:r>
            <a:r>
              <a:rPr lang="en-US" dirty="0"/>
              <a:t>P4 router adds a new header or a new forwarding behavior</a:t>
            </a:r>
          </a:p>
          <a:p>
            <a:pPr marL="0" indent="0">
              <a:buNone/>
            </a:pPr>
            <a:endParaRPr lang="en-US" sz="2400" dirty="0" smtClean="0"/>
          </a:p>
          <a:p>
            <a:r>
              <a:rPr lang="en-US" dirty="0" smtClean="0"/>
              <a:t>Specification level</a:t>
            </a:r>
          </a:p>
          <a:p>
            <a:pPr lvl="1"/>
            <a:r>
              <a:rPr lang="en-US" dirty="0" smtClean="0"/>
              <a:t>Enables higher-level verification queries, e.g.</a:t>
            </a:r>
          </a:p>
          <a:p>
            <a:pPr lvl="2"/>
            <a:r>
              <a:rPr lang="en-US" dirty="0" smtClean="0"/>
              <a:t>Customer VMs cannot reach fabric controller</a:t>
            </a:r>
          </a:p>
          <a:p>
            <a:pPr lvl="2"/>
            <a:r>
              <a:rPr lang="en-US" dirty="0" smtClean="0"/>
              <a:t>All backup routers are equivalent</a:t>
            </a:r>
            <a:endParaRPr lang="en-US" dirty="0"/>
          </a:p>
        </p:txBody>
      </p:sp>
    </p:spTree>
    <p:extLst>
      <p:ext uri="{BB962C8B-B14F-4D97-AF65-F5344CB8AC3E}">
        <p14:creationId xmlns:p14="http://schemas.microsoft.com/office/powerpoint/2010/main" val="1514419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Beliefs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377552693"/>
              </p:ext>
            </p:extLst>
          </p:nvPr>
        </p:nvGraphicFramePr>
        <p:xfrm>
          <a:off x="459053" y="1360435"/>
          <a:ext cx="8416005" cy="5028490"/>
        </p:xfrm>
        <a:graphic>
          <a:graphicData uri="http://schemas.openxmlformats.org/drawingml/2006/table">
            <a:tbl>
              <a:tblPr firstRow="1" bandRow="1">
                <a:tableStyleId>{5C22544A-7EE6-4342-B048-85BDC9FD1C3A}</a:tableStyleId>
              </a:tblPr>
              <a:tblGrid>
                <a:gridCol w="2921922"/>
                <a:gridCol w="5494083"/>
              </a:tblGrid>
              <a:tr h="778253">
                <a:tc>
                  <a:txBody>
                    <a:bodyPr/>
                    <a:lstStyle/>
                    <a:p>
                      <a:r>
                        <a:rPr lang="en-US" sz="2400" dirty="0" smtClean="0"/>
                        <a:t>Policy Template</a:t>
                      </a:r>
                      <a:endParaRPr lang="en-US" sz="2400" dirty="0"/>
                    </a:p>
                  </a:txBody>
                  <a:tcPr anchor="ctr"/>
                </a:tc>
                <a:tc>
                  <a:txBody>
                    <a:bodyPr/>
                    <a:lstStyle/>
                    <a:p>
                      <a:r>
                        <a:rPr lang="en-US" sz="2400" dirty="0" smtClean="0"/>
                        <a:t>Example</a:t>
                      </a:r>
                      <a:endParaRPr lang="en-US" sz="2400" dirty="0"/>
                    </a:p>
                  </a:txBody>
                  <a:tcPr anchor="ctr"/>
                </a:tc>
              </a:tr>
              <a:tr h="778253">
                <a:tc>
                  <a:txBody>
                    <a:bodyPr/>
                    <a:lstStyle/>
                    <a:p>
                      <a:r>
                        <a:rPr lang="en-US" sz="2400" dirty="0" smtClean="0"/>
                        <a:t>Protection Sets</a:t>
                      </a:r>
                      <a:endParaRPr lang="en-US" sz="2400" dirty="0"/>
                    </a:p>
                  </a:txBody>
                  <a:tcPr anchor="ctr"/>
                </a:tc>
                <a:tc>
                  <a:txBody>
                    <a:bodyPr/>
                    <a:lstStyle/>
                    <a:p>
                      <a:r>
                        <a:rPr lang="en-US" sz="2400" dirty="0" smtClean="0"/>
                        <a:t>Customer</a:t>
                      </a:r>
                      <a:r>
                        <a:rPr lang="en-US" sz="2400" baseline="0" dirty="0" smtClean="0"/>
                        <a:t> VMs cannot access controllers</a:t>
                      </a:r>
                      <a:endParaRPr lang="en-US" sz="2400" dirty="0"/>
                    </a:p>
                  </a:txBody>
                  <a:tcPr anchor="ctr"/>
                </a:tc>
              </a:tr>
              <a:tr h="778253">
                <a:tc>
                  <a:txBody>
                    <a:bodyPr/>
                    <a:lstStyle/>
                    <a:p>
                      <a:r>
                        <a:rPr lang="en-US" sz="2400" dirty="0" smtClean="0"/>
                        <a:t>Reachable Sets</a:t>
                      </a:r>
                      <a:endParaRPr lang="en-US" sz="2400" dirty="0"/>
                    </a:p>
                  </a:txBody>
                  <a:tcPr anchor="ctr"/>
                </a:tc>
                <a:tc>
                  <a:txBody>
                    <a:bodyPr/>
                    <a:lstStyle/>
                    <a:p>
                      <a:r>
                        <a:rPr lang="en-US" sz="2400" dirty="0" smtClean="0"/>
                        <a:t>Customer VMs</a:t>
                      </a:r>
                      <a:r>
                        <a:rPr lang="en-US" sz="2400" baseline="0" dirty="0" smtClean="0"/>
                        <a:t> can access other VMs</a:t>
                      </a:r>
                      <a:endParaRPr lang="en-US" sz="2400" dirty="0"/>
                    </a:p>
                  </a:txBody>
                  <a:tcPr anchor="ctr"/>
                </a:tc>
              </a:tr>
              <a:tr h="778253">
                <a:tc>
                  <a:txBody>
                    <a:bodyPr/>
                    <a:lstStyle/>
                    <a:p>
                      <a:r>
                        <a:rPr lang="en-US" sz="2400" dirty="0" smtClean="0"/>
                        <a:t>Consistency</a:t>
                      </a:r>
                      <a:endParaRPr lang="en-US" sz="2400" dirty="0"/>
                    </a:p>
                  </a:txBody>
                  <a:tcPr anchor="ctr"/>
                </a:tc>
                <a:tc>
                  <a:txBody>
                    <a:bodyPr/>
                    <a:lstStyle/>
                    <a:p>
                      <a:r>
                        <a:rPr lang="en-US" sz="2400" dirty="0" smtClean="0"/>
                        <a:t>ECMP/Backup routes should have identical reachability</a:t>
                      </a:r>
                      <a:endParaRPr lang="en-US" sz="2400" dirty="0"/>
                    </a:p>
                  </a:txBody>
                  <a:tcPr anchor="ctr"/>
                </a:tc>
              </a:tr>
              <a:tr h="778253">
                <a:tc>
                  <a:txBody>
                    <a:bodyPr/>
                    <a:lstStyle/>
                    <a:p>
                      <a:r>
                        <a:rPr lang="en-US" sz="2400" dirty="0" err="1" smtClean="0"/>
                        <a:t>Middlebox</a:t>
                      </a:r>
                      <a:endParaRPr lang="en-US" sz="2400" dirty="0"/>
                    </a:p>
                  </a:txBody>
                  <a:tcPr anchor="ctr"/>
                </a:tc>
                <a:tc>
                  <a:txBody>
                    <a:bodyPr/>
                    <a:lstStyle/>
                    <a:p>
                      <a:r>
                        <a:rPr lang="en-US" sz="2400" dirty="0" smtClean="0"/>
                        <a:t>Forward path connections</a:t>
                      </a:r>
                      <a:r>
                        <a:rPr lang="en-US" sz="2400" baseline="0" dirty="0" smtClean="0"/>
                        <a:t> through </a:t>
                      </a:r>
                      <a:r>
                        <a:rPr lang="en-US" sz="2400" baseline="0" dirty="0" err="1" smtClean="0"/>
                        <a:t>middlebox</a:t>
                      </a:r>
                      <a:r>
                        <a:rPr lang="en-US" sz="2400" baseline="0" dirty="0" smtClean="0"/>
                        <a:t> should reverse</a:t>
                      </a:r>
                      <a:endParaRPr lang="en-US" sz="2400" dirty="0"/>
                    </a:p>
                  </a:txBody>
                  <a:tcPr anchor="ctr"/>
                </a:tc>
              </a:tr>
              <a:tr h="1003104">
                <a:tc>
                  <a:txBody>
                    <a:bodyPr/>
                    <a:lstStyle/>
                    <a:p>
                      <a:r>
                        <a:rPr lang="en-US" sz="2400" dirty="0" smtClean="0"/>
                        <a:t>Locality</a:t>
                      </a:r>
                      <a:endParaRPr lang="en-US" sz="2400" dirty="0"/>
                    </a:p>
                  </a:txBody>
                  <a:tcPr anchor="ctr"/>
                </a:tc>
                <a:tc>
                  <a:txBody>
                    <a:bodyPr/>
                    <a:lstStyle/>
                    <a:p>
                      <a:r>
                        <a:rPr lang="en-US" sz="2400" dirty="0" smtClean="0"/>
                        <a:t>Packets between two hosts</a:t>
                      </a:r>
                      <a:r>
                        <a:rPr lang="en-US" sz="2400" baseline="0" dirty="0" smtClean="0"/>
                        <a:t> in the same cluster should stay within the cluster</a:t>
                      </a:r>
                      <a:endParaRPr lang="en-US" sz="2400" dirty="0"/>
                    </a:p>
                  </a:txBody>
                  <a:tcPr anchor="ctr"/>
                </a:tc>
              </a:tr>
            </a:tbl>
          </a:graphicData>
        </a:graphic>
      </p:graphicFrame>
    </p:spTree>
    <p:extLst>
      <p:ext uri="{BB962C8B-B14F-4D97-AF65-F5344CB8AC3E}">
        <p14:creationId xmlns:p14="http://schemas.microsoft.com/office/powerpoint/2010/main" val="2983480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chemeClr val="bg1"/>
                </a:solidFill>
              </a:rPr>
              <a:t>Solution</a:t>
            </a:r>
            <a:endParaRPr lang="en-US" dirty="0">
              <a:solidFill>
                <a:schemeClr val="bg1"/>
              </a:solidFill>
            </a:endParaRPr>
          </a:p>
        </p:txBody>
      </p:sp>
    </p:spTree>
    <p:extLst>
      <p:ext uri="{BB962C8B-B14F-4D97-AF65-F5344CB8AC3E}">
        <p14:creationId xmlns:p14="http://schemas.microsoft.com/office/powerpoint/2010/main" val="2098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30367_MSR White Template 4x3">
  <a:themeElements>
    <a:clrScheme name="Custom 126">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5833">
                  <a:schemeClr val="tx1">
                    <a:lumMod val="50000"/>
                  </a:schemeClr>
                </a:gs>
                <a:gs pos="100000">
                  <a:schemeClr val="tx1">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EF1C5C42-724F-4BE7-B6F7-F9F6706ED6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57273D2D2014C80CEEE59DE0D321F" ma:contentTypeVersion="2" ma:contentTypeDescription="Create a new document." ma:contentTypeScope="" ma:versionID="84f3604a5b39a715186847a7b7fa7785">
  <xsd:schema xmlns:xsd="http://www.w3.org/2001/XMLSchema" xmlns:xs="http://www.w3.org/2001/XMLSchema" xmlns:p="http://schemas.microsoft.com/office/2006/metadata/properties" xmlns:ns1="http://schemas.microsoft.com/sharepoint/v3" xmlns:ns2="ed15093a-7c18-4ad6-b9a0-90a85f7d4dd4" targetNamespace="http://schemas.microsoft.com/office/2006/metadata/properties" ma:root="true" ma:fieldsID="8e5d2393c8c452fd1c9a9f48707246c9" ns1:_="" ns2:_="">
    <xsd:import namespace="http://schemas.microsoft.com/sharepoint/v3"/>
    <xsd:import namespace="ed15093a-7c18-4ad6-b9a0-90a85f7d4dd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15093a-7c18-4ad6-b9a0-90a85f7d4d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4470D9-5FDA-48E8-9EF0-2713A9653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15093a-7c18-4ad6-b9a0-90a85f7d4d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ed15093a-7c18-4ad6-b9a0-90a85f7d4dd4"/>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MSR_Template_4x3_v02</Template>
  <TotalTime>1464</TotalTime>
  <Words>2083</Words>
  <Application>Microsoft Office PowerPoint</Application>
  <PresentationFormat>Custom</PresentationFormat>
  <Paragraphs>223</Paragraphs>
  <Slides>26</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Cambria Math</vt:lpstr>
      <vt:lpstr>Consolas</vt:lpstr>
      <vt:lpstr>Segoe UI</vt:lpstr>
      <vt:lpstr>Segoe UI Light</vt:lpstr>
      <vt:lpstr>Wingdings</vt:lpstr>
      <vt:lpstr>3-30367_MSR White Template 4x3</vt:lpstr>
      <vt:lpstr>PowerPoint Presentation</vt:lpstr>
      <vt:lpstr>Checking Beliefs in Dynamic Networks</vt:lpstr>
      <vt:lpstr>Networks</vt:lpstr>
      <vt:lpstr>Network Verification to the Rescue</vt:lpstr>
      <vt:lpstr>This Paper in Context</vt:lpstr>
      <vt:lpstr>Existing Work versus Ours</vt:lpstr>
      <vt:lpstr>Why Expressiveness Matters</vt:lpstr>
      <vt:lpstr>Example Beliefs</vt:lpstr>
      <vt:lpstr>Solution</vt:lpstr>
      <vt:lpstr>Network-Optimized Datalog (NoD)</vt:lpstr>
      <vt:lpstr>Why Datalog?</vt:lpstr>
      <vt:lpstr>Modeling Networks using Datalog</vt:lpstr>
      <vt:lpstr>Networks as Datalog Programs</vt:lpstr>
      <vt:lpstr>Example of Reachability</vt:lpstr>
      <vt:lpstr>So what’s wrong with Datalog?</vt:lpstr>
      <vt:lpstr>Symbolic Representation</vt:lpstr>
      <vt:lpstr>Fuse Internal Datalog Operators</vt:lpstr>
      <vt:lpstr>Evaluation</vt:lpstr>
      <vt:lpstr>Evaluation questions</vt:lpstr>
      <vt:lpstr>Beyond Reachability: Locality</vt:lpstr>
      <vt:lpstr>Checking Operators’ Beliefs</vt:lpstr>
      <vt:lpstr>Dynamism Example</vt:lpstr>
      <vt:lpstr>Performance Comparison</vt:lpstr>
      <vt:lpstr>Network Verification in Production</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Nuno Lopes</dc:creator>
  <cp:keywords/>
  <dc:description>Template by: Mitchell Derrey, Silver Fox Productions, Inc.</dc:description>
  <cp:lastModifiedBy>Nuno Lopes</cp:lastModifiedBy>
  <cp:revision>176</cp:revision>
  <dcterms:created xsi:type="dcterms:W3CDTF">2015-04-28T10:53:29Z</dcterms:created>
  <dcterms:modified xsi:type="dcterms:W3CDTF">2015-05-06T23:05:57Z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0x010100CE457273D2D2014C80CEEE59DE0D321F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