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2"/>
  </p:notesMasterIdLst>
  <p:sldIdLst>
    <p:sldId id="257" r:id="rId2"/>
    <p:sldId id="264" r:id="rId3"/>
    <p:sldId id="260" r:id="rId4"/>
    <p:sldId id="262" r:id="rId5"/>
    <p:sldId id="263" r:id="rId6"/>
    <p:sldId id="272" r:id="rId7"/>
    <p:sldId id="273" r:id="rId8"/>
    <p:sldId id="274" r:id="rId9"/>
    <p:sldId id="275" r:id="rId10"/>
    <p:sldId id="276" r:id="rId11"/>
    <p:sldId id="278" r:id="rId12"/>
    <p:sldId id="284" r:id="rId13"/>
    <p:sldId id="277" r:id="rId14"/>
    <p:sldId id="289" r:id="rId15"/>
    <p:sldId id="280" r:id="rId16"/>
    <p:sldId id="288" r:id="rId17"/>
    <p:sldId id="281" r:id="rId18"/>
    <p:sldId id="282" r:id="rId19"/>
    <p:sldId id="283" r:id="rId20"/>
    <p:sldId id="285" r:id="rId21"/>
    <p:sldId id="269" r:id="rId22"/>
    <p:sldId id="266" r:id="rId23"/>
    <p:sldId id="267" r:id="rId24"/>
    <p:sldId id="270" r:id="rId25"/>
    <p:sldId id="287" r:id="rId26"/>
    <p:sldId id="286" r:id="rId27"/>
    <p:sldId id="265" r:id="rId28"/>
    <p:sldId id="268" r:id="rId29"/>
    <p:sldId id="271" r:id="rId30"/>
    <p:sldId id="259" r:id="rId31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8">
          <p15:clr>
            <a:srgbClr val="A4A3A4"/>
          </p15:clr>
        </p15:guide>
        <p15:guide id="3" pos="336">
          <p15:clr>
            <a:srgbClr val="A4A3A4"/>
          </p15:clr>
        </p15:guide>
        <p15:guide id="4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378"/>
    <a:srgbClr val="007D7D"/>
    <a:srgbClr val="003575"/>
    <a:srgbClr val="58BB3B"/>
    <a:srgbClr val="162E70"/>
    <a:srgbClr val="0F1177"/>
    <a:srgbClr val="202B92"/>
    <a:srgbClr val="5EB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3" autoAdjust="0"/>
    <p:restoredTop sz="90929"/>
  </p:normalViewPr>
  <p:slideViewPr>
    <p:cSldViewPr>
      <p:cViewPr varScale="1">
        <p:scale>
          <a:sx n="68" d="100"/>
          <a:sy n="68" d="100"/>
        </p:scale>
        <p:origin x="1218" y="54"/>
      </p:cViewPr>
      <p:guideLst>
        <p:guide orient="horz" pos="2160"/>
        <p:guide pos="2868"/>
        <p:guide pos="33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19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interpolator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-1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</c:numCache>
            </c:numRef>
          </c:xVal>
          <c:yVal>
            <c:numRef>
              <c:f>Sheet1!$C$2:$C$10</c:f>
              <c:numCache>
                <c:formatCode>General</c:formatCode>
                <c:ptCount val="9"/>
                <c:pt idx="0">
                  <c:v>9.5625</c:v>
                </c:pt>
                <c:pt idx="1">
                  <c:v>2</c:v>
                </c:pt>
                <c:pt idx="2">
                  <c:v>-1.0625</c:v>
                </c:pt>
                <c:pt idx="3">
                  <c:v>-1</c:v>
                </c:pt>
                <c:pt idx="4">
                  <c:v>0.8125</c:v>
                </c:pt>
                <c:pt idx="5">
                  <c:v>3</c:v>
                </c:pt>
                <c:pt idx="6">
                  <c:v>4.1875</c:v>
                </c:pt>
                <c:pt idx="7">
                  <c:v>3</c:v>
                </c:pt>
                <c:pt idx="8" formatCode="#,##0">
                  <c:v>-1.9375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985128"/>
        <c:axId val="162987872"/>
      </c:scatterChar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31750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3112A857-16CC-48A6-BD28-20DF5310EF5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13ED3B6F-4408-4354-84A1-75D1158733D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34AAF38-9C5F-4301-98F1-E40B5836F7D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F46E6392-7BE1-4F13-8958-DEBEEBB9AF8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Sheet1!$A$2:$A$10</c:f>
              <c:numCache>
                <c:formatCode>General</c:formatCode>
                <c:ptCount val="9"/>
                <c:pt idx="0">
                  <c:v>-1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</c:numCache>
            </c:numRef>
          </c:xVal>
          <c:yVal>
            <c:numRef>
              <c:f>Sheet1!$B$2:$B$10</c:f>
              <c:numCache>
                <c:formatCode>General</c:formatCode>
                <c:ptCount val="9"/>
                <c:pt idx="1">
                  <c:v>2</c:v>
                </c:pt>
                <c:pt idx="3">
                  <c:v>-1</c:v>
                </c:pt>
                <c:pt idx="5">
                  <c:v>3</c:v>
                </c:pt>
                <c:pt idx="7">
                  <c:v>3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Sheet1!$D$2:$D$10</c15:f>
                <c15:dlblRangeCache>
                  <c:ptCount val="9"/>
                  <c:pt idx="1">
                    <c:v>f(a)</c:v>
                  </c:pt>
                  <c:pt idx="3">
                    <c:v>f(b)</c:v>
                  </c:pt>
                  <c:pt idx="5">
                    <c:v>f(c)</c:v>
                  </c:pt>
                  <c:pt idx="7">
                    <c:v>f(d)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985128"/>
        <c:axId val="162987872"/>
      </c:scatterChart>
      <c:valAx>
        <c:axId val="162985128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987872"/>
        <c:crosses val="autoZero"/>
        <c:crossBetween val="midCat"/>
      </c:valAx>
      <c:valAx>
        <c:axId val="162987872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9851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PT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84C3AA-F440-41FB-B19C-BF20F2916D7D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5180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5535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565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C3AA-F440-41FB-B19C-BF20F2916D7D}" type="slidenum">
              <a:rPr lang="pt-PT" smtClean="0"/>
              <a:pPr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2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5" name="AutoShape 83"/>
          <p:cNvSpPr>
            <a:spLocks noChangeArrowheads="1"/>
          </p:cNvSpPr>
          <p:nvPr userDrawn="1"/>
        </p:nvSpPr>
        <p:spPr bwMode="auto">
          <a:xfrm>
            <a:off x="533400" y="762000"/>
            <a:ext cx="7315200" cy="2667000"/>
          </a:xfrm>
          <a:prstGeom prst="roundRect">
            <a:avLst>
              <a:gd name="adj" fmla="val 2801"/>
            </a:avLst>
          </a:prstGeom>
          <a:solidFill>
            <a:srgbClr val="58BB3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0" y="1371600"/>
            <a:ext cx="5181600" cy="10668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438400"/>
            <a:ext cx="5181600" cy="990600"/>
          </a:xfrm>
        </p:spPr>
        <p:txBody>
          <a:bodyPr/>
          <a:lstStyle>
            <a:lvl1pPr marL="0" indent="0">
              <a:buFont typeface="Times" panose="02020603050405020304" pitchFamily="18" charset="0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3151" name="Rectangle 79"/>
          <p:cNvSpPr>
            <a:spLocks noChangeArrowheads="1"/>
          </p:cNvSpPr>
          <p:nvPr userDrawn="1"/>
        </p:nvSpPr>
        <p:spPr bwMode="auto">
          <a:xfrm>
            <a:off x="6858000" y="0"/>
            <a:ext cx="2286000" cy="3429000"/>
          </a:xfrm>
          <a:prstGeom prst="rect">
            <a:avLst/>
          </a:prstGeom>
          <a:solidFill>
            <a:srgbClr val="162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44" name="Picture 72" descr="ist.jpg                                                        001E05FAmac_1                          B81C06B4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2026"/>
            <a:ext cx="330200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 descr="temp_powerpoint3.jpg                                           00018DAFmac_1                          B81C06B4: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189413"/>
            <a:ext cx="3276600" cy="154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4" name="Picture 82" descr="base_inescID_temp.jpg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328613"/>
            <a:ext cx="7621587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48" name="Text Box 76"/>
          <p:cNvSpPr txBox="1">
            <a:spLocks noChangeArrowheads="1"/>
          </p:cNvSpPr>
          <p:nvPr userDrawn="1"/>
        </p:nvSpPr>
        <p:spPr bwMode="auto">
          <a:xfrm>
            <a:off x="6991350" y="1158875"/>
            <a:ext cx="184785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sz="1800" b="1">
                <a:solidFill>
                  <a:schemeClr val="bg1"/>
                </a:solidFill>
                <a:latin typeface="Helvetica" panose="020B0604020202020204" pitchFamily="34" charset="0"/>
              </a:rPr>
              <a:t>technology</a:t>
            </a:r>
            <a: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  <a:t/>
            </a:r>
            <a:b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</a:br>
            <a:r>
              <a:rPr lang="pt-PT" sz="1400">
                <a:solidFill>
                  <a:schemeClr val="bg1"/>
                </a:solidFill>
                <a:latin typeface="Helvetica" panose="020B0604020202020204" pitchFamily="34" charset="0"/>
              </a:rPr>
              <a:t>from seed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dirty="0" err="1" smtClean="0"/>
              <a:t>Automatic</a:t>
            </a:r>
            <a:r>
              <a:rPr lang="pt-PT" dirty="0" smtClean="0"/>
              <a:t> </a:t>
            </a:r>
            <a:r>
              <a:rPr lang="pt-PT" dirty="0" err="1" smtClean="0"/>
              <a:t>Equivalence</a:t>
            </a:r>
            <a:r>
              <a:rPr lang="pt-PT" dirty="0" smtClean="0"/>
              <a:t> </a:t>
            </a:r>
            <a:r>
              <a:rPr lang="pt-PT" dirty="0" err="1" smtClean="0"/>
              <a:t>Checking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UF+IA </a:t>
            </a:r>
            <a:r>
              <a:rPr lang="pt-PT" dirty="0" err="1" smtClean="0"/>
              <a:t>Programs</a:t>
            </a:r>
            <a:endParaRPr lang="pt-PT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5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dirty="0" err="1" smtClean="0"/>
              <a:t>Automatic</a:t>
            </a:r>
            <a:r>
              <a:rPr lang="pt-PT" dirty="0" smtClean="0"/>
              <a:t> </a:t>
            </a:r>
            <a:r>
              <a:rPr lang="pt-PT" dirty="0" err="1" smtClean="0"/>
              <a:t>Equivalence</a:t>
            </a:r>
            <a:r>
              <a:rPr lang="pt-PT" dirty="0" smtClean="0"/>
              <a:t> </a:t>
            </a:r>
            <a:r>
              <a:rPr lang="pt-PT" dirty="0" err="1" smtClean="0"/>
              <a:t>Checking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UF+IA </a:t>
            </a:r>
            <a:r>
              <a:rPr lang="pt-PT" dirty="0" err="1" smtClean="0"/>
              <a:t>Programs</a:t>
            </a: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373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AutoShape 38"/>
          <p:cNvSpPr>
            <a:spLocks noChangeArrowheads="1"/>
          </p:cNvSpPr>
          <p:nvPr userDrawn="1"/>
        </p:nvSpPr>
        <p:spPr bwMode="auto">
          <a:xfrm>
            <a:off x="304800" y="304800"/>
            <a:ext cx="7543800" cy="990600"/>
          </a:xfrm>
          <a:prstGeom prst="roundRect">
            <a:avLst>
              <a:gd name="adj" fmla="val 4611"/>
            </a:avLst>
          </a:prstGeom>
          <a:solidFill>
            <a:srgbClr val="5EBA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12750"/>
            <a:ext cx="487680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Master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pt-PT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458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34589"/>
            <a:ext cx="609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pt-PT" dirty="0" err="1" smtClean="0"/>
              <a:t>Automatic</a:t>
            </a:r>
            <a:r>
              <a:rPr lang="pt-PT" dirty="0" smtClean="0"/>
              <a:t> </a:t>
            </a:r>
            <a:r>
              <a:rPr lang="pt-PT" dirty="0" err="1" smtClean="0"/>
              <a:t>Equivalence</a:t>
            </a:r>
            <a:r>
              <a:rPr lang="pt-PT" dirty="0" smtClean="0"/>
              <a:t> </a:t>
            </a:r>
            <a:r>
              <a:rPr lang="pt-PT" dirty="0" err="1" smtClean="0"/>
              <a:t>Checking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UF+IA </a:t>
            </a:r>
            <a:r>
              <a:rPr lang="pt-PT" dirty="0" err="1" smtClean="0"/>
              <a:t>Programs</a:t>
            </a:r>
            <a:endParaRPr lang="pt-PT" dirty="0"/>
          </a:p>
        </p:txBody>
      </p:sp>
      <p:sp>
        <p:nvSpPr>
          <p:cNvPr id="1060" name="Line 36"/>
          <p:cNvSpPr>
            <a:spLocks noChangeShapeType="1"/>
          </p:cNvSpPr>
          <p:nvPr userDrawn="1"/>
        </p:nvSpPr>
        <p:spPr bwMode="auto">
          <a:xfrm>
            <a:off x="1371600" y="6477000"/>
            <a:ext cx="777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61" name="Picture 37" descr="ist.jpg                                                        001E05FAmac_1                          B81C06B4: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4000"/>
            <a:ext cx="330200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" name="Rectangle 41"/>
          <p:cNvSpPr>
            <a:spLocks noChangeArrowheads="1"/>
          </p:cNvSpPr>
          <p:nvPr userDrawn="1"/>
        </p:nvSpPr>
        <p:spPr bwMode="auto">
          <a:xfrm>
            <a:off x="7086600" y="0"/>
            <a:ext cx="2057400" cy="1295400"/>
          </a:xfrm>
          <a:prstGeom prst="rect">
            <a:avLst/>
          </a:prstGeom>
          <a:solidFill>
            <a:srgbClr val="162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66" name="Picture 42" descr="base_inescID_temp.jpg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76200"/>
            <a:ext cx="365760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6915150" y="412750"/>
            <a:ext cx="18478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sz="1400" b="1">
                <a:solidFill>
                  <a:schemeClr val="bg1"/>
                </a:solidFill>
                <a:latin typeface="Helvetica" panose="020B0604020202020204" pitchFamily="34" charset="0"/>
              </a:rPr>
              <a:t>technology</a:t>
            </a:r>
            <a: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  <a:t/>
            </a:r>
            <a:b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</a:br>
            <a:r>
              <a:rPr lang="pt-PT" sz="1000">
                <a:solidFill>
                  <a:schemeClr val="bg1"/>
                </a:solidFill>
                <a:latin typeface="Helvetica" panose="020B0604020202020204" pitchFamily="34" charset="0"/>
              </a:rPr>
              <a:t>from seed</a:t>
            </a:r>
          </a:p>
        </p:txBody>
      </p:sp>
      <p:pic>
        <p:nvPicPr>
          <p:cNvPr id="1069" name="Picture 45" descr="inesc_id.jpg                                                   000501C1mac_1                          BD59F8F7: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9600"/>
            <a:ext cx="1295400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8BB3B"/>
        </a:buClr>
        <a:buFont typeface="Times" panose="02020603050405020304" pitchFamily="18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Nuno Lopes </a:t>
            </a:r>
            <a:r>
              <a:rPr lang="pt-PT" dirty="0" err="1" smtClean="0"/>
              <a:t>and</a:t>
            </a:r>
            <a:r>
              <a:rPr lang="pt-PT" dirty="0" smtClean="0"/>
              <a:t> José Monteiro</a:t>
            </a:r>
            <a:endParaRPr lang="pt-P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85528" y="1340769"/>
            <a:ext cx="5249844" cy="29886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9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19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ssume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</a:t>
            </a:r>
            <a:r>
              <a:rPr lang="pt-PT" sz="19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(j-1) &lt; n ∧ R</a:t>
            </a:r>
            <a:r>
              <a:rPr lang="pt-PT" sz="19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≥ n</a:t>
            </a:r>
            <a:endParaRPr lang="pt-PT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pt-PT" sz="19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R</a:t>
            </a:r>
            <a:r>
              <a:rPr lang="pt-PT" sz="19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</a:t>
            </a:r>
          </a:p>
          <a:p>
            <a:pPr marL="457200" lvl="1" indent="0">
              <a:spcBef>
                <a:spcPts val="0"/>
              </a:spcBef>
              <a:buNone/>
            </a:pPr>
            <a:endParaRPr lang="pt-PT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(…)</a:t>
            </a:r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</a:t>
            </a:r>
            <a:br>
              <a:rPr lang="en-US" dirty="0" smtClean="0"/>
            </a:br>
            <a:r>
              <a:rPr lang="en-US" dirty="0" smtClean="0"/>
              <a:t>3) Eliminate Loops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928397" y="5064188"/>
            <a:ext cx="5719253" cy="1073426"/>
            <a:chOff x="1445035" y="3579710"/>
            <a:chExt cx="5719253" cy="1073426"/>
          </a:xfrm>
        </p:grpSpPr>
        <p:sp>
          <p:nvSpPr>
            <p:cNvPr id="8" name="Rectangle 7"/>
            <p:cNvSpPr/>
            <p:nvPr/>
          </p:nvSpPr>
          <p:spPr bwMode="auto">
            <a:xfrm>
              <a:off x="1445035" y="3579710"/>
              <a:ext cx="5719253" cy="1073426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548504" y="3672714"/>
              <a:ext cx="5522058" cy="907425"/>
              <a:chOff x="3400576" y="5342812"/>
              <a:chExt cx="5680467" cy="9074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419946" y="5707268"/>
                    <a:ext cx="5661097" cy="54296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d>
                                <m:dPr>
                                  <m:ctrlP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p>
                                  </m:sSup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𝑎𝑗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d>
                                        <m:dPr>
                                          <m:ctrlP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  <m: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pt-PT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</m:d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pt-PT" sz="16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pt-PT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19946" y="5707268"/>
                    <a:ext cx="5661097" cy="542969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3400576" y="5342812"/>
                    <a:ext cx="5661097" cy="24622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16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160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1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00576" y="5342812"/>
                    <a:ext cx="5661097" cy="2462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1218" b="-35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12" name="Content Placeholder 1"/>
          <p:cNvSpPr txBox="1">
            <a:spLocks/>
          </p:cNvSpPr>
          <p:nvPr/>
        </p:nvSpPr>
        <p:spPr bwMode="auto">
          <a:xfrm>
            <a:off x="1685528" y="1340768"/>
            <a:ext cx="5046712" cy="3106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Times" panose="02020603050405020304" pitchFamily="18" charset="0"/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Font typeface="Times" panose="02020603050405020304" pitchFamily="18" charset="0"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a·k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t-PT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·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c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endParaRPr lang="pt-PT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FontTx/>
              <a:buNone/>
            </a:pPr>
            <a:endParaRPr lang="pt-PT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Font typeface="Times" panose="02020603050405020304" pitchFamily="18" charset="0"/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(…)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3343775"/>
            <a:ext cx="3960440" cy="132343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(j) =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(j-1) + 1</a:t>
            </a:r>
          </a:p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(0) = 0</a:t>
            </a:r>
          </a:p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(j) </a:t>
            </a:r>
            <a:r>
              <a:rPr lang="en-US" sz="2000" dirty="0"/>
              <a:t>= </a:t>
            </a:r>
            <a:r>
              <a:rPr lang="en-US" sz="2000" dirty="0" smtClean="0"/>
              <a:t>a ×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(j-1) + b </a:t>
            </a:r>
            <a:r>
              <a:rPr lang="en-US" sz="2000" dirty="0"/>
              <a:t>×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(j-1</a:t>
            </a:r>
            <a:r>
              <a:rPr lang="en-US" sz="2000" dirty="0"/>
              <a:t>) </a:t>
            </a:r>
            <a:r>
              <a:rPr lang="en-US" sz="2000" dirty="0" smtClean="0"/>
              <a:t>+ c</a:t>
            </a:r>
          </a:p>
          <a:p>
            <a:r>
              <a:rPr lang="en-US" sz="2000" dirty="0" err="1" smtClean="0"/>
              <a:t>R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(0) = k</a:t>
            </a:r>
            <a:r>
              <a:rPr lang="en-US" sz="2000" baseline="-25000" dirty="0" smtClean="0"/>
              <a:t>0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53733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85528" y="1259515"/>
            <a:ext cx="5249844" cy="519382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pt-PT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PT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ssume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(j-1) &lt; n ∧ R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≥ n</a:t>
            </a:r>
            <a:endParaRPr lang="pt-PT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pt-PT" sz="18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R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</a:t>
            </a:r>
          </a:p>
          <a:p>
            <a:pPr marL="457200" lvl="1" indent="0">
              <a:spcBef>
                <a:spcPts val="0"/>
              </a:spcBef>
              <a:buNone/>
            </a:pPr>
            <a:endParaRPr lang="pt-PT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en-US" sz="18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≥ 1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PT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≥ 1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PT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 1</a:t>
            </a:r>
            <a:endParaRPr lang="pt-PT" sz="18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PT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t-PT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:= 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PT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pt-PT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t-PT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≤ 0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8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:= 0</a:t>
            </a: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8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US" sz="18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en-US" sz="1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</a:t>
            </a:r>
            <a:br>
              <a:rPr lang="en-US" dirty="0" smtClean="0"/>
            </a:br>
            <a:r>
              <a:rPr lang="en-US" dirty="0" smtClean="0"/>
              <a:t>3) Eliminate Loops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2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Program equivalence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/>
              <a:t>Algorithm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Application to compiler optimizations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Evaluation: CORK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5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Sequential composition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Replace UFs with polynomials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Replace loops with recurrences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Prove safety of resulting program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6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Algorithm:</a:t>
            </a:r>
            <a:br>
              <a:rPr lang="en-US" dirty="0"/>
            </a:br>
            <a:r>
              <a:rPr lang="en-US" dirty="0" smtClean="0"/>
              <a:t>1) Sequential Composition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723528" y="1772816"/>
            <a:ext cx="4686672" cy="273630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pt-PT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P1(v)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P2(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pt-PT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77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1400944"/>
          </a:xfrm>
        </p:spPr>
        <p:txBody>
          <a:bodyPr/>
          <a:lstStyle/>
          <a:p>
            <a:r>
              <a:rPr lang="en-US" dirty="0" smtClean="0"/>
              <a:t>u(</a:t>
            </a:r>
            <a:r>
              <a:rPr lang="en-US" i="1" dirty="0" smtClean="0"/>
              <a:t>f</a:t>
            </a:r>
            <a:r>
              <a:rPr lang="en-US" dirty="0" smtClean="0"/>
              <a:t>, </a:t>
            </a:r>
            <a:r>
              <a:rPr lang="en-US" i="1" dirty="0" err="1" smtClean="0"/>
              <a:t>i</a:t>
            </a:r>
            <a:r>
              <a:rPr lang="en-US" dirty="0" smtClean="0"/>
              <a:t>) is equal to the maximum number of applications of </a:t>
            </a:r>
            <a:r>
              <a:rPr lang="en-US" i="1" dirty="0" smtClean="0"/>
              <a:t>f</a:t>
            </a:r>
            <a:r>
              <a:rPr lang="en-US" dirty="0" smtClean="0"/>
              <a:t> with distinct values in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parameter in all paths minus one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Algorithm:</a:t>
            </a:r>
            <a:br>
              <a:rPr lang="en-US" dirty="0" smtClean="0"/>
            </a:br>
            <a:r>
              <a:rPr lang="en-US" dirty="0" smtClean="0"/>
              <a:t>Function u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3501008"/>
            <a:ext cx="433644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 &lt; n </a:t>
            </a:r>
            <a:r>
              <a:rPr lang="pt-PT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f(y, 3)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lse</a:t>
            </a:r>
          </a:p>
          <a:p>
            <a:pPr marL="457200"/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f(z, 3)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f(x, 3) &lt; 0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∧ k &lt; 0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/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908" y="4185810"/>
            <a:ext cx="1527448" cy="76944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u(f, 1) = 1</a:t>
            </a:r>
          </a:p>
          <a:p>
            <a:pPr algn="ctr"/>
            <a:r>
              <a:rPr lang="en-US" sz="2200" dirty="0" smtClean="0"/>
              <a:t>u(f, 2) = 0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4381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Algorithm:</a:t>
            </a:r>
            <a:br>
              <a:rPr lang="en-US" dirty="0"/>
            </a:br>
            <a:r>
              <a:rPr lang="en-US" dirty="0" smtClean="0"/>
              <a:t>Polynomial Interpolation</a:t>
            </a:r>
            <a:endParaRPr lang="en-US" dirty="0"/>
          </a:p>
        </p:txBody>
      </p:sp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853015854"/>
              </p:ext>
            </p:extLst>
          </p:nvPr>
        </p:nvGraphicFramePr>
        <p:xfrm>
          <a:off x="1343247" y="170080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849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2" grpId="0" uiExpand="1">
        <p:bldSub>
          <a:bldChart bld="series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896888"/>
          </a:xfrm>
        </p:spPr>
        <p:txBody>
          <a:bodyPr/>
          <a:lstStyle/>
          <a:p>
            <a:r>
              <a:rPr lang="en-US" dirty="0" smtClean="0"/>
              <a:t>UFs are rewritten to polynomials over its inputs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Algorithm:</a:t>
            </a:r>
            <a:br>
              <a:rPr lang="en-US" dirty="0" smtClean="0"/>
            </a:br>
            <a:r>
              <a:rPr lang="en-US" dirty="0" smtClean="0"/>
              <a:t>2) UF -&gt; Polynomial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66401" y="3429000"/>
                <a:ext cx="6506397" cy="9662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pt-PT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  <m:r>
                        <a:rPr lang="pt-PT" sz="20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PT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PT" sz="200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pt-PT" sz="20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pt-PT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PT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d>
                                <m:dPr>
                                  <m:ctrlP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pt-PT" sz="2000" b="0" i="0" smtClean="0">
                                      <a:latin typeface="Cambria Math" panose="02040503050406030204" pitchFamily="18" charset="0"/>
                                    </a:rPr>
                                    <m:t>UF</m:t>
                                  </m:r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,  </m:t>
                                  </m:r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sup>
                            <m:e>
                              <m:sSup>
                                <m:sSupPr>
                                  <m:ctrlP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pt-PT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pt-PT" sz="2000" b="0" i="0" smtClean="0">
                                          <a:latin typeface="Cambria Math" panose="02040503050406030204" pitchFamily="18" charset="0"/>
                                        </a:rPr>
                                        <m:t>UF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pt-PT" sz="2000" b="0" i="0" smtClean="0">
                                          <a:latin typeface="Cambria Math" panose="02040503050406030204" pitchFamily="18" charset="0"/>
                                        </a:rPr>
                                        <m:t>ij</m:t>
                                      </m:r>
                                    </m:sub>
                                  </m:sSub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d>
                                    <m:dPr>
                                      <m:ctrlPr>
                                        <a:rPr lang="pt-PT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PT" sz="2000" b="0" i="0" smtClean="0">
                                          <a:latin typeface="Cambria Math" panose="02040503050406030204" pitchFamily="18" charset="0"/>
                                        </a:rPr>
                                        <m:t>T</m:t>
                                      </m:r>
                                      <m:d>
                                        <m:dPr>
                                          <m:ctrlPr>
                                            <a:rPr lang="pt-PT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pt-PT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PT" sz="20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e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PT" sz="20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pt-PT" sz="2000" b="0" i="0" smtClean="0">
                                      <a:latin typeface="Cambria Math" panose="02040503050406030204" pitchFamily="18" charset="0"/>
                                    </a:rPr>
                                    <m:t>j</m:t>
                                  </m:r>
                                </m:sup>
                              </m:sSup>
                            </m:e>
                          </m:nary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,     </m:t>
                          </m:r>
                          <m:r>
                            <m:rPr>
                              <m:nor/>
                            </m:rPr>
                            <a:rPr lang="pt-PT" sz="2000" b="0" i="0" smtClean="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pt-PT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pt-PT" sz="2000" b="0" i="0" smtClean="0">
                              <a:latin typeface="Cambria Math" panose="02040503050406030204" pitchFamily="18" charset="0"/>
                            </a:rPr>
                            <m:t>UF</m:t>
                          </m:r>
                          <m:d>
                            <m:dPr>
                              <m:ctrlPr>
                                <a:rPr lang="pt-PT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t-PT" sz="20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pt-PT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401" y="3429000"/>
                <a:ext cx="6506397" cy="96629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29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Algorithm:</a:t>
            </a:r>
            <a:br>
              <a:rPr lang="en-US" dirty="0" smtClean="0"/>
            </a:br>
            <a:r>
              <a:rPr lang="en-US" dirty="0" smtClean="0"/>
              <a:t>3) Loops -&gt; Recurrences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9900" y="287735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hile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438772"/>
            <a:ext cx="41044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σ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n-1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(b) ∧ </a:t>
            </a:r>
            <a:r>
              <a:rPr 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σ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(¬b)  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σ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</a:t>
            </a:r>
            <a:r>
              <a:rPr lang="pt-PT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lvl="1">
              <a:spcBef>
                <a:spcPts val="0"/>
              </a:spcBef>
            </a:pPr>
            <a:r>
              <a:rPr lang="pt-PT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t-PT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</a:pP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ssume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= 0</a:t>
            </a: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7267" y="298507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Resulting program is correct </a:t>
            </a:r>
            <a:r>
              <a:rPr lang="en-US" dirty="0" err="1"/>
              <a:t>iff</a:t>
            </a:r>
            <a:r>
              <a:rPr lang="en-US" dirty="0"/>
              <a:t> the 2 programs are partially equivalent</a:t>
            </a:r>
          </a:p>
          <a:p>
            <a:r>
              <a:rPr lang="en-US" dirty="0"/>
              <a:t>Standard model checkers or VC gen + constraint solving can now prove </a:t>
            </a:r>
            <a:r>
              <a:rPr lang="en-US" dirty="0" smtClean="0"/>
              <a:t>correctness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Algorithm:</a:t>
            </a:r>
            <a:br>
              <a:rPr lang="en-US" dirty="0" smtClean="0"/>
            </a:br>
            <a:r>
              <a:rPr lang="en-US" dirty="0" smtClean="0"/>
              <a:t>4) Prove safety of resulting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5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recognition</a:t>
            </a:r>
          </a:p>
          <a:p>
            <a:r>
              <a:rPr lang="en-US" dirty="0" smtClean="0"/>
              <a:t>Regression checking</a:t>
            </a:r>
          </a:p>
          <a:p>
            <a:r>
              <a:rPr lang="en-US" dirty="0" smtClean="0"/>
              <a:t>Manual optimization checking</a:t>
            </a:r>
          </a:p>
          <a:p>
            <a:r>
              <a:rPr lang="en-US" dirty="0" smtClean="0"/>
              <a:t>Compiler optimization verification</a:t>
            </a:r>
          </a:p>
          <a:p>
            <a:r>
              <a:rPr lang="en-US" dirty="0" smtClean="0"/>
              <a:t>Information flow (non-interference) proofs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Equivalence Checking?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7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Program equivalence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Algorithm</a:t>
            </a:r>
          </a:p>
          <a:p>
            <a:r>
              <a:rPr lang="en-US" dirty="0" smtClean="0"/>
              <a:t>Application to compiler optimizations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Evaluation: CORK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4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Compiler optimization</a:t>
            </a:r>
          </a:p>
          <a:p>
            <a:pPr lvl="1"/>
            <a:r>
              <a:rPr lang="en-US" dirty="0" smtClean="0"/>
              <a:t>Transformation function</a:t>
            </a:r>
          </a:p>
          <a:p>
            <a:pPr lvl="1"/>
            <a:r>
              <a:rPr lang="en-US" dirty="0" smtClean="0"/>
              <a:t>Precondition</a:t>
            </a:r>
          </a:p>
          <a:p>
            <a:pPr lvl="1"/>
            <a:r>
              <a:rPr lang="en-US" dirty="0" smtClean="0"/>
              <a:t>Profitability heuristic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7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23501"/>
            <a:ext cx="2958480" cy="161696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Unrolling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426402" y="1523999"/>
            <a:ext cx="3322062" cy="3677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(I + 1)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buFontTx/>
              <a:buNone/>
            </a:pP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FontTx/>
              <a:buNone/>
            </a:pP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8836" y="2701152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0277" y="4013319"/>
            <a:ext cx="2209555" cy="11880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u="sng" dirty="0" smtClean="0"/>
              <a:t>Precondition:</a:t>
            </a:r>
          </a:p>
          <a:p>
            <a:r>
              <a:rPr lang="en-US" sz="2200" dirty="0" smtClean="0"/>
              <a:t>R(S) </a:t>
            </a:r>
            <a:r>
              <a:rPr lang="en-US" sz="2200" dirty="0"/>
              <a:t>= </a:t>
            </a:r>
            <a:r>
              <a:rPr lang="en-US" sz="2200" dirty="0" smtClean="0"/>
              <a:t>{I, N, </a:t>
            </a:r>
            <a:r>
              <a:rPr lang="en-US" sz="2200" dirty="0"/>
              <a:t>c</a:t>
            </a:r>
            <a:r>
              <a:rPr lang="en-US" sz="2200" baseline="-25000" dirty="0"/>
              <a:t>1</a:t>
            </a:r>
            <a:r>
              <a:rPr lang="en-US" sz="2200" dirty="0" smtClean="0"/>
              <a:t>}</a:t>
            </a:r>
          </a:p>
          <a:p>
            <a:r>
              <a:rPr lang="en-US" sz="2200" dirty="0" smtClean="0"/>
              <a:t>W(S</a:t>
            </a:r>
            <a:r>
              <a:rPr lang="en-US" sz="2200" dirty="0"/>
              <a:t>) = </a:t>
            </a:r>
            <a:r>
              <a:rPr lang="en-US" sz="2200" dirty="0" smtClean="0"/>
              <a:t>{c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}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4969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23501"/>
            <a:ext cx="2958480" cy="161696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 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pt-PT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:= i + 2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Unrolling:</a:t>
            </a:r>
            <a:br>
              <a:rPr lang="en-US" dirty="0" smtClean="0"/>
            </a:br>
            <a:r>
              <a:rPr lang="en-US" dirty="0" smtClean="0"/>
              <a:t>Example instantiation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426402" y="1524000"/>
            <a:ext cx="3250054" cy="3417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(i + 1)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:= i + 2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buFontTx/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x := i + 2</a:t>
            </a:r>
          </a:p>
          <a:p>
            <a:pPr marL="457200" lvl="1" indent="0">
              <a:buFontTx/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i + 1</a:t>
            </a:r>
          </a:p>
          <a:p>
            <a:pPr marL="457200" lvl="1" indent="0">
              <a:buFontTx/>
              <a:buNone/>
            </a:pP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FontTx/>
              <a:buNone/>
            </a:pP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x := i + 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533399" y="2123501"/>
            <a:ext cx="2958480" cy="161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8836" y="2701152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9889" y="4248539"/>
            <a:ext cx="2765501" cy="120032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≡ x :=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+ 2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≡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≡ 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5426401" y="1524000"/>
            <a:ext cx="3500047" cy="3417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(I + 1)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buFontTx/>
              <a:buNone/>
            </a:pP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FontTx/>
              <a:buNone/>
            </a:pP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endParaRPr lang="pt-PT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457200" lvl="1" indent="0">
              <a:buFontTx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</p:spTree>
    <p:extLst>
      <p:ext uri="{BB962C8B-B14F-4D97-AF65-F5344CB8AC3E}">
        <p14:creationId xmlns:p14="http://schemas.microsoft.com/office/powerpoint/2010/main" val="419596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 animBg="1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1544960"/>
          </a:xfrm>
        </p:spPr>
        <p:txBody>
          <a:bodyPr/>
          <a:lstStyle/>
          <a:p>
            <a:r>
              <a:rPr lang="en-US" dirty="0" smtClean="0"/>
              <a:t>Transformation function specified as 2 template programs</a:t>
            </a:r>
          </a:p>
          <a:p>
            <a:r>
              <a:rPr lang="en-US" dirty="0" smtClean="0"/>
              <a:t>Precondition specified as read/write sets for template statements and expressions plus IA formulas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Optimizations:</a:t>
            </a:r>
            <a:br>
              <a:rPr lang="en-US" dirty="0" smtClean="0"/>
            </a:br>
            <a:r>
              <a:rPr lang="en-US" dirty="0" smtClean="0"/>
              <a:t>Our abstraction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64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1688976"/>
          </a:xfrm>
        </p:spPr>
        <p:txBody>
          <a:bodyPr/>
          <a:lstStyle/>
          <a:p>
            <a:r>
              <a:rPr lang="en-US" dirty="0" smtClean="0"/>
              <a:t>A transformation function can be written as two UF+IA programs</a:t>
            </a:r>
          </a:p>
          <a:p>
            <a:pPr lvl="1"/>
            <a:r>
              <a:rPr lang="en-US" dirty="0" smtClean="0"/>
              <a:t>Template statements are converted to UFs, that read and write from/to their read/write sets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 function to UF+IA Program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1259632" y="3646095"/>
            <a:ext cx="64807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5292080" y="3646029"/>
            <a:ext cx="324333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pt-PT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pt-PT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(y, z), 	  </a:t>
            </a:r>
            <a:r>
              <a:rPr lang="pt-PT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pt-PT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(y, z)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9632" y="4637209"/>
            <a:ext cx="1789272" cy="1107996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200" u="sng" dirty="0" smtClean="0"/>
              <a:t>Precondition:</a:t>
            </a:r>
          </a:p>
          <a:p>
            <a:r>
              <a:rPr lang="en-US" sz="2200" dirty="0" smtClean="0"/>
              <a:t>R(S) = {y, z}</a:t>
            </a:r>
          </a:p>
          <a:p>
            <a:r>
              <a:rPr lang="en-US" sz="2200" dirty="0" smtClean="0"/>
              <a:t>W(S) = {x, y}</a:t>
            </a:r>
            <a:endParaRPr lang="en-US" sz="2200" dirty="0"/>
          </a:p>
        </p:txBody>
      </p:sp>
      <p:sp>
        <p:nvSpPr>
          <p:cNvPr id="8" name="Rectangle 7"/>
          <p:cNvSpPr/>
          <p:nvPr/>
        </p:nvSpPr>
        <p:spPr>
          <a:xfrm>
            <a:off x="3725669" y="364609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→</a:t>
            </a:r>
          </a:p>
        </p:txBody>
      </p:sp>
    </p:spTree>
    <p:extLst>
      <p:ext uri="{BB962C8B-B14F-4D97-AF65-F5344CB8AC3E}">
        <p14:creationId xmlns:p14="http://schemas.microsoft.com/office/powerpoint/2010/main" val="233733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Program equivalence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Algorithm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Application to compiler optimizations</a:t>
            </a:r>
          </a:p>
          <a:p>
            <a:r>
              <a:rPr lang="en-US" dirty="0" smtClean="0"/>
              <a:t>Evaluation: CORK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7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Implemented in OCaml (~1,100 LoC)</a:t>
            </a:r>
          </a:p>
          <a:p>
            <a:r>
              <a:rPr lang="en-US" dirty="0" smtClean="0"/>
              <a:t>Uses Wolfram </a:t>
            </a:r>
            <a:r>
              <a:rPr lang="en-US" dirty="0" err="1" smtClean="0"/>
              <a:t>Mathematica</a:t>
            </a:r>
            <a:r>
              <a:rPr lang="en-US" dirty="0" smtClean="0"/>
              <a:t> 8 for constraint and recurrence solving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CORK: Compiler Optimization Correctness Checker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3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CORK: Results</a:t>
            </a:r>
            <a:endParaRPr lang="en-US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1"/>
            <a:ext cx="5832648" cy="430993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19130" y="6093296"/>
            <a:ext cx="41777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Benchmarks available from http://web.ist.utl.pt/nuno.lopes/cork/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4943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a new algorithm to prove equivalence of UF+IA programs</a:t>
            </a:r>
          </a:p>
          <a:p>
            <a:r>
              <a:rPr lang="en-US" dirty="0" smtClean="0"/>
              <a:t>Presented CORK, a compiler optimization verifier, that can prove more optimizations correct than others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2742456" cy="1832992"/>
          </a:xfrm>
        </p:spPr>
        <p:txBody>
          <a:bodyPr/>
          <a:lstStyle/>
          <a:p>
            <a:pPr marL="0" indent="0">
              <a:buNone/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i)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>Are these programs equivalent?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410200" y="1528689"/>
            <a:ext cx="3194248" cy="348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n</a:t>
            </a:r>
          </a:p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≥ 1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n -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</a:p>
          <a:p>
            <a:pPr marL="0" lvl="1" indent="0">
              <a:buFontTx/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FontTx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≤ 0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lvl="1" indent="0">
              <a:spcBef>
                <a:spcPts val="480"/>
              </a:spcBef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0</a:t>
            </a:r>
          </a:p>
          <a:p>
            <a:pPr marL="0" lvl="1" indent="0">
              <a:buFontTx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419600" y="1528689"/>
            <a:ext cx="0" cy="3489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4368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Título da apresentação</a:t>
            </a:r>
          </a:p>
        </p:txBody>
      </p:sp>
      <p:pic>
        <p:nvPicPr>
          <p:cNvPr id="10242" name="Picture 2" descr="&#10;seed_2.jpg                                                     001EFA68mac_1                          B81C06B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0" y="3429000"/>
            <a:ext cx="7620000" cy="2608263"/>
          </a:xfrm>
          <a:prstGeom prst="rect">
            <a:avLst/>
          </a:prstGeom>
          <a:solidFill>
            <a:srgbClr val="007D7D">
              <a:alpha val="60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76400" y="3146425"/>
            <a:ext cx="213360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</a:rPr>
              <a:t>technology</a:t>
            </a:r>
            <a:br>
              <a:rPr lang="en-US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1800" b="1">
                <a:solidFill>
                  <a:schemeClr val="bg1"/>
                </a:solidFill>
                <a:latin typeface="Arial" panose="020B0604020202020204" pitchFamily="34" charset="0"/>
              </a:rPr>
              <a:t>from seed</a:t>
            </a:r>
            <a:endParaRPr lang="en-US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4572000" y="4191000"/>
            <a:ext cx="4572000" cy="1844675"/>
            <a:chOff x="2880" y="2640"/>
            <a:chExt cx="2880" cy="1162"/>
          </a:xfrm>
        </p:grpSpPr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2880" y="2640"/>
              <a:ext cx="2880" cy="1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49" name="Picture 9" descr="temp_powerpoint3.jpg                                           00018DAFmac_1                          B81C06B4: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784"/>
              <a:ext cx="1894" cy="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85528" y="1340768"/>
            <a:ext cx="3102496" cy="496855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i)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spcBef>
                <a:spcPts val="0"/>
              </a:spcBef>
              <a:buNone/>
            </a:pPr>
            <a:endParaRPr lang="pt-PT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≥ 1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- 1</a:t>
            </a:r>
            <a:endParaRPr lang="en-US" sz="19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≤ 0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0</a:t>
            </a: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US" sz="19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>Sequential composition is no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1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equivalence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Algorithm</a:t>
            </a:r>
          </a:p>
          <a:p>
            <a:r>
              <a:rPr lang="en-US" dirty="0" smtClean="0"/>
              <a:t>Application to compiler optimizations</a:t>
            </a:r>
          </a:p>
          <a:p>
            <a:r>
              <a:rPr lang="en-US" dirty="0" smtClean="0"/>
              <a:t>Evaluation: CORK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equivalence: non-deterministic behavior is not supported</a:t>
            </a:r>
          </a:p>
          <a:p>
            <a:r>
              <a:rPr lang="en-US" dirty="0" smtClean="0"/>
              <a:t>Partial equivalence: check only terminating paths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PT" smtClean="0"/>
              <a:t>Automatic Equivalence Checking of UF+IA Programs</a:t>
            </a:r>
            <a:endParaRPr lang="pt-PT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equivalence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2742456" cy="1832992"/>
          </a:xfrm>
        </p:spPr>
        <p:txBody>
          <a:bodyPr/>
          <a:lstStyle/>
          <a:p>
            <a:pPr marL="0" indent="0">
              <a:buNone/>
            </a:pP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i)</a:t>
            </a:r>
          </a:p>
          <a:p>
            <a:pPr marL="457200" lvl="1" indent="0">
              <a:buNone/>
            </a:pPr>
            <a:r>
              <a:rPr lang="pt-PT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410200" y="1528689"/>
            <a:ext cx="3194248" cy="348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8BB3B"/>
              </a:buClr>
              <a:buFont typeface="Times" panose="02020603050405020304" pitchFamily="18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anose="02020603050405020304" pitchFamily="18" charset="0"/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n</a:t>
            </a:r>
          </a:p>
          <a:p>
            <a:pPr marL="0" indent="0">
              <a:buFont typeface="Times" panose="02020603050405020304" pitchFamily="18" charset="0"/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≥ 1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buFontTx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n -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</a:p>
          <a:p>
            <a:pPr marL="0" lvl="1" indent="0">
              <a:buFontTx/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FontTx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 ≤ 0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lvl="1" indent="0">
              <a:spcBef>
                <a:spcPts val="480"/>
              </a:spcBef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0</a:t>
            </a:r>
          </a:p>
          <a:p>
            <a:pPr marL="0" lvl="1" indent="0">
              <a:buFontTx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buFontTx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:= 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419600" y="1528689"/>
            <a:ext cx="0" cy="3489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4403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85528" y="1340768"/>
            <a:ext cx="3102496" cy="496855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(k, i)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spcBef>
                <a:spcPts val="0"/>
              </a:spcBef>
              <a:buNone/>
            </a:pPr>
            <a:endParaRPr lang="pt-PT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≥ 1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- 1</a:t>
            </a:r>
            <a:endParaRPr lang="en-US" sz="19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u="sng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≤ 0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0</a:t>
            </a:r>
          </a:p>
          <a:p>
            <a:pPr marL="0" lvl="1" indent="0">
              <a:spcBef>
                <a:spcPts val="0"/>
              </a:spcBef>
              <a:buFontTx/>
              <a:buNone/>
            </a:pP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spcBef>
                <a:spcPts val="0"/>
              </a:spcBef>
              <a:buFontTx/>
              <a:buNone/>
            </a:pPr>
            <a:r>
              <a:rPr lang="en-US" sz="1900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US" sz="19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</a:t>
            </a:r>
            <a:br>
              <a:rPr lang="en-US" dirty="0" smtClean="0"/>
            </a:br>
            <a:r>
              <a:rPr lang="en-US" dirty="0" smtClean="0"/>
              <a:t>1) Sequential composition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76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85528" y="1340768"/>
            <a:ext cx="4686672" cy="496855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pt-PT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 &lt; n </a:t>
            </a:r>
            <a:r>
              <a:rPr lang="pt-PT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 := 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a·k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·</a:t>
            </a:r>
            <a:r>
              <a:rPr lang="pt-PT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c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:= i + 1</a:t>
            </a:r>
          </a:p>
          <a:p>
            <a:pPr marL="457200" lvl="1" indent="0">
              <a:spcBef>
                <a:spcPts val="0"/>
              </a:spcBef>
              <a:buNone/>
            </a:pPr>
            <a:endParaRPr lang="pt-PT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PT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(…)</a:t>
            </a:r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spcBef>
                <a:spcPts val="1200"/>
              </a:spcBef>
              <a:buFontTx/>
              <a:buNone/>
            </a:pPr>
            <a:r>
              <a:rPr lang="en-US" sz="1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= </a:t>
            </a:r>
            <a:r>
              <a:rPr lang="en-US" sz="19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endParaRPr lang="en-US" sz="19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Automatic Equivalence Checking of UF+IA Programs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</a:t>
            </a:r>
            <a:br>
              <a:rPr lang="en-US" dirty="0" smtClean="0"/>
            </a:br>
            <a:r>
              <a:rPr lang="en-US" dirty="0" smtClean="0"/>
              <a:t>2) Eliminate UFs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43808" y="2348880"/>
            <a:ext cx="2088232" cy="3847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pt-PT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(k, i)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52783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On-screen Show (4:3)</PresentationFormat>
  <Paragraphs>283</Paragraphs>
  <Slides>30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Cambria Math</vt:lpstr>
      <vt:lpstr>Courier New</vt:lpstr>
      <vt:lpstr>Helvetica</vt:lpstr>
      <vt:lpstr>Times</vt:lpstr>
      <vt:lpstr>Blank Presentation</vt:lpstr>
      <vt:lpstr>Automatic Equivalence Checking of UF+IA Programs</vt:lpstr>
      <vt:lpstr>Why Equivalence Checking?</vt:lpstr>
      <vt:lpstr>Example: Are these programs equivalent?</vt:lpstr>
      <vt:lpstr>Example: Sequential composition is no solution</vt:lpstr>
      <vt:lpstr>Outline</vt:lpstr>
      <vt:lpstr>Program equivalence</vt:lpstr>
      <vt:lpstr>Running example</vt:lpstr>
      <vt:lpstr>Running example: 1) Sequential composition</vt:lpstr>
      <vt:lpstr>Running example: 2) Eliminate UFs</vt:lpstr>
      <vt:lpstr>Running example: 3) Eliminate Loops</vt:lpstr>
      <vt:lpstr>Running example: 3) Eliminate Loops</vt:lpstr>
      <vt:lpstr>Outline</vt:lpstr>
      <vt:lpstr>Algorithm</vt:lpstr>
      <vt:lpstr>Algorithm: 1) Sequential Composition</vt:lpstr>
      <vt:lpstr>Algorithm: Function u</vt:lpstr>
      <vt:lpstr>Algorithm: Polynomial Interpolation</vt:lpstr>
      <vt:lpstr>Algorithm: 2) UF -&gt; Polynomial</vt:lpstr>
      <vt:lpstr>Algorithm: 3) Loops -&gt; Recurrences</vt:lpstr>
      <vt:lpstr>Algorithm: 4) Prove safety of resulting program</vt:lpstr>
      <vt:lpstr>Outline</vt:lpstr>
      <vt:lpstr>Compiler Optimizations</vt:lpstr>
      <vt:lpstr>Loop Unrolling</vt:lpstr>
      <vt:lpstr>Loop Unrolling: Example instantiation</vt:lpstr>
      <vt:lpstr>Compiler Optimizations: Our abstraction</vt:lpstr>
      <vt:lpstr>Transformation function to UF+IA Program</vt:lpstr>
      <vt:lpstr>Outline</vt:lpstr>
      <vt:lpstr>CORK: Compiler Optimization Correctness Checker</vt:lpstr>
      <vt:lpstr>CORK: Results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2013-07-09T23:05:26Z</dcterms:created>
  <dcterms:modified xsi:type="dcterms:W3CDTF">2013-07-09T23:05:35Z</dcterms:modified>
</cp:coreProperties>
</file>