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5"/>
  </p:notes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8" r:id="rId9"/>
    <p:sldId id="266" r:id="rId10"/>
    <p:sldId id="269" r:id="rId11"/>
    <p:sldId id="267" r:id="rId12"/>
    <p:sldId id="270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1A7C4A-BF98-4E83-BB4A-F80AC81C039B}" v="1226" dt="2025-10-09T14:52:31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C82F1-84A7-4605-9557-161818E2506D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4952A-4CA6-4A36-9046-0DE93EA0B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8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1770-261B-48F8-A960-C514D1268671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0784-0B42-4939-97EA-5616DC3044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38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1770-261B-48F8-A960-C514D1268671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0784-0B42-4939-97EA-5616DC30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9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1770-261B-48F8-A960-C514D1268671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0784-0B42-4939-97EA-5616DC3044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86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1770-261B-48F8-A960-C514D1268671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0784-0B42-4939-97EA-5616DC30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0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1770-261B-48F8-A960-C514D1268671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0784-0B42-4939-97EA-5616DC30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8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1770-261B-48F8-A960-C514D1268671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0784-0B42-4939-97EA-5616DC30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8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4271770-261B-48F8-A960-C514D1268671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680784-0B42-4939-97EA-5616DC30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9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271770-261B-48F8-A960-C514D1268671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680784-0B42-4939-97EA-5616DC3044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92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676DD-E582-25CA-E6AF-0213F776E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5400" dirty="0"/>
              <a:t>Translation Validation for LLVM’s AArch64 Backend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61847-7D98-29E5-F977-CC86D83F8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4" y="4700769"/>
            <a:ext cx="6253317" cy="1763282"/>
          </a:xfrm>
        </p:spPr>
        <p:txBody>
          <a:bodyPr>
            <a:noAutofit/>
          </a:bodyPr>
          <a:lstStyle/>
          <a:p>
            <a:r>
              <a:rPr lang="en-US" sz="19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Ryan Berger (Nvidia), Mitch Briles (Utah), Nader Bushehri (Utah), Nicholas Coughlin (Queensland), Kait Lam (Queensland), Nuno Lopes (Lisbon), Stefan Mada (Utah), Tanmay Tirpankar (Utah), John Regehr (Utah)</a:t>
            </a:r>
          </a:p>
        </p:txBody>
      </p:sp>
      <p:pic>
        <p:nvPicPr>
          <p:cNvPr id="4" name="Picture 3" descr="A cartoon of a dragon&#10;&#10;AI-generated content may be incorrect.">
            <a:extLst>
              <a:ext uri="{FF2B5EF4-FFF2-40B4-BE49-F238E27FC236}">
                <a16:creationId xmlns:a16="http://schemas.microsoft.com/office/drawing/2014/main" id="{9FB465B4-FB46-BD14-95B6-7E97B23A34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11" r="26177" b="1"/>
          <a:stretch>
            <a:fillRect/>
          </a:stretch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49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D61A9-1C99-0FCD-AAF5-027B804DF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ABI Compliance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530A82-876D-9FFA-BC15-497CCAD74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indent="-216000">
              <a:buFont typeface="Arial" panose="020B0604020202020204" pitchFamily="34" charset="0"/>
              <a:buChar char="•"/>
            </a:pPr>
            <a:r>
              <a:rPr lang="en-US" dirty="0"/>
              <a:t>Caller and callee saved registers</a:t>
            </a:r>
          </a:p>
          <a:p>
            <a:pPr indent="-216000">
              <a:buFont typeface="Arial" panose="020B0604020202020204" pitchFamily="34" charset="0"/>
              <a:buChar char="•"/>
            </a:pPr>
            <a:r>
              <a:rPr lang="en-US" dirty="0"/>
              <a:t>Sign/zero-extended arguments</a:t>
            </a:r>
          </a:p>
          <a:p>
            <a:pPr indent="-216000">
              <a:buFont typeface="Arial" panose="020B0604020202020204" pitchFamily="34" charset="0"/>
              <a:buChar char="•"/>
            </a:pPr>
            <a:r>
              <a:rPr lang="en-US" dirty="0"/>
              <a:t>Stack alignment</a:t>
            </a:r>
          </a:p>
          <a:p>
            <a:pPr indent="-216000">
              <a:buFont typeface="Arial" panose="020B0604020202020204" pitchFamily="34" charset="0"/>
              <a:buChar char="•"/>
            </a:pPr>
            <a:r>
              <a:rPr lang="en-US" dirty="0"/>
              <a:t>Padding of non-byte-aligned memory accesses</a:t>
            </a:r>
          </a:p>
        </p:txBody>
      </p:sp>
    </p:spTree>
    <p:extLst>
      <p:ext uri="{BB962C8B-B14F-4D97-AF65-F5344CB8AC3E}">
        <p14:creationId xmlns:p14="http://schemas.microsoft.com/office/powerpoint/2010/main" val="3983805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45EB4-DFC3-7C52-FA68-9B5EBF40E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Alive2: Assembly Mode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9E485E-8AB4-0B39-B36F-82DAD8FF9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indent="-216000">
              <a:buFont typeface="Arial" panose="020B0604020202020204" pitchFamily="34" charset="0"/>
              <a:buChar char="•"/>
            </a:pPr>
            <a:r>
              <a:rPr lang="en-US" dirty="0"/>
              <a:t>Lifted LLVM IR is valid, but it is not a refinement of source!</a:t>
            </a:r>
          </a:p>
          <a:p>
            <a:pPr indent="-216000">
              <a:buFont typeface="Arial" panose="020B0604020202020204" pitchFamily="34" charset="0"/>
              <a:buChar char="•"/>
            </a:pPr>
            <a:r>
              <a:rPr lang="en-US" dirty="0"/>
              <a:t>Assembly uses a flat memory model, IR doesn’t</a:t>
            </a:r>
          </a:p>
          <a:p>
            <a:pPr indent="-2160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07910-1377-162A-E32E-29994CE63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429000"/>
            <a:ext cx="3689839" cy="2100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8EF6DE-5FD8-C410-3FDD-C0D16B6FCF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r="-2217"/>
          <a:stretch>
            <a:fillRect/>
          </a:stretch>
        </p:blipFill>
        <p:spPr>
          <a:xfrm>
            <a:off x="6912428" y="3829015"/>
            <a:ext cx="4517572" cy="954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847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CD552-AAE8-036C-9F21-6EF330665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5E51E-F568-5D7E-6234-5A8D63F3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Alive2: Assembly Mode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7E8CDF-5F91-9A30-49A4-2142250D8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indent="-216000">
              <a:buFont typeface="Arial" panose="020B0604020202020204" pitchFamily="34" charset="0"/>
              <a:buChar char="•"/>
            </a:pPr>
            <a:r>
              <a:rPr lang="en-US" dirty="0"/>
              <a:t>Extended Alive2 with an assembly mode:</a:t>
            </a:r>
          </a:p>
          <a:p>
            <a:pPr lvl="1" indent="-216000">
              <a:buFont typeface="Arial" panose="020B0604020202020204" pitchFamily="34" charset="0"/>
              <a:buChar char="•"/>
            </a:pPr>
            <a:r>
              <a:rPr lang="en-US" dirty="0"/>
              <a:t>Added flat memory model</a:t>
            </a:r>
          </a:p>
          <a:p>
            <a:pPr lvl="1" indent="-216000">
              <a:buFont typeface="Arial" panose="020B0604020202020204" pitchFamily="34" charset="0"/>
              <a:buChar char="•"/>
            </a:pPr>
            <a:r>
              <a:rPr lang="en-US" dirty="0"/>
              <a:t>Allow source/target to have different memory models</a:t>
            </a:r>
          </a:p>
          <a:p>
            <a:pPr lvl="1" indent="-216000">
              <a:buFont typeface="Arial" panose="020B0604020202020204" pitchFamily="34" charset="0"/>
              <a:buChar char="•"/>
            </a:pPr>
            <a:r>
              <a:rPr lang="en-US" dirty="0"/>
              <a:t>No </a:t>
            </a:r>
            <a:r>
              <a:rPr lang="en-US" dirty="0" err="1"/>
              <a:t>undef</a:t>
            </a:r>
            <a:r>
              <a:rPr lang="en-US" dirty="0"/>
              <a:t>/poison in assembly</a:t>
            </a:r>
          </a:p>
          <a:p>
            <a:pPr lvl="1" indent="-216000">
              <a:buFont typeface="Arial" panose="020B0604020202020204" pitchFamily="34" charset="0"/>
              <a:buChar char="•"/>
            </a:pPr>
            <a:r>
              <a:rPr lang="en-US" dirty="0"/>
              <a:t>A few SMT encoding optimizations</a:t>
            </a:r>
          </a:p>
        </p:txBody>
      </p:sp>
    </p:spTree>
    <p:extLst>
      <p:ext uri="{BB962C8B-B14F-4D97-AF65-F5344CB8AC3E}">
        <p14:creationId xmlns:p14="http://schemas.microsoft.com/office/powerpoint/2010/main" val="2591379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EFF05-86CB-6BF9-8EF2-174549B2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11691C-E636-165D-B3D1-70D73907053A}"/>
              </a:ext>
            </a:extLst>
          </p:cNvPr>
          <p:cNvSpPr txBox="1">
            <a:spLocks/>
          </p:cNvSpPr>
          <p:nvPr/>
        </p:nvSpPr>
        <p:spPr>
          <a:xfrm>
            <a:off x="944879" y="1976362"/>
            <a:ext cx="10822577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6000">
              <a:buFont typeface="Arial" panose="020B0604020202020204" pitchFamily="34" charset="0"/>
              <a:buChar char="•"/>
            </a:pPr>
            <a:r>
              <a:rPr lang="en-US" sz="2600" dirty="0"/>
              <a:t>Compilers have bugs</a:t>
            </a:r>
          </a:p>
          <a:p>
            <a:pPr lvl="1" indent="-216000">
              <a:buFont typeface="Arial" panose="020B0604020202020204" pitchFamily="34" charset="0"/>
              <a:buChar char="•"/>
            </a:pPr>
            <a:r>
              <a:rPr lang="en-US" sz="2200" dirty="0"/>
              <a:t>Some introduce security vulnerabilities in compiled programs</a:t>
            </a:r>
          </a:p>
          <a:p>
            <a:pPr indent="-216000">
              <a:buFont typeface="Arial" panose="020B0604020202020204" pitchFamily="34" charset="0"/>
              <a:buChar char="•"/>
            </a:pPr>
            <a:endParaRPr lang="en-US" sz="200" dirty="0"/>
          </a:p>
          <a:p>
            <a:pPr indent="-216000">
              <a:buFont typeface="Arial" panose="020B0604020202020204" pitchFamily="34" charset="0"/>
              <a:buChar char="•"/>
            </a:pPr>
            <a:r>
              <a:rPr lang="en-US" sz="2600" dirty="0"/>
              <a:t>Translation validation (TV) is a practical approach to identify bugs in compilers</a:t>
            </a:r>
          </a:p>
          <a:p>
            <a:pPr indent="-216000">
              <a:buFont typeface="Arial" panose="020B0604020202020204" pitchFamily="34" charset="0"/>
              <a:buChar char="•"/>
            </a:pPr>
            <a:endParaRPr lang="en-US" sz="200" dirty="0"/>
          </a:p>
          <a:p>
            <a:pPr indent="-216000">
              <a:buFont typeface="Arial" panose="020B0604020202020204" pitchFamily="34" charset="0"/>
              <a:buChar char="•"/>
            </a:pPr>
            <a:r>
              <a:rPr lang="en-US" sz="2600" dirty="0"/>
              <a:t>ARM-TV reuses existing TV framework to find 45 bugs in Aarch64 backend:</a:t>
            </a:r>
          </a:p>
          <a:p>
            <a:pPr lvl="1" indent="-216000">
              <a:buFont typeface="Arial" panose="020B0604020202020204" pitchFamily="34" charset="0"/>
              <a:buChar char="•"/>
            </a:pPr>
            <a:r>
              <a:rPr lang="en-US" sz="2200" dirty="0"/>
              <a:t>Lifts assembly to LLVM IR</a:t>
            </a:r>
          </a:p>
          <a:p>
            <a:pPr lvl="1" indent="-216000">
              <a:buFont typeface="Arial" panose="020B0604020202020204" pitchFamily="34" charset="0"/>
              <a:buChar char="•"/>
            </a:pPr>
            <a:r>
              <a:rPr lang="en-US" sz="2200" dirty="0"/>
              <a:t>Checks ABI compliance</a:t>
            </a:r>
          </a:p>
          <a:p>
            <a:pPr lvl="1" indent="-216000">
              <a:buFont typeface="Arial" panose="020B0604020202020204" pitchFamily="34" charset="0"/>
              <a:buChar char="•"/>
            </a:pPr>
            <a:r>
              <a:rPr lang="en-US" sz="2200" dirty="0"/>
              <a:t>New assembly mode for Alive2</a:t>
            </a:r>
          </a:p>
          <a:p>
            <a:pPr lvl="1" indent="-216000">
              <a:buFont typeface="Arial" panose="020B0604020202020204" pitchFamily="34" charset="0"/>
              <a:buChar char="•"/>
            </a:pPr>
            <a:r>
              <a:rPr lang="en-US" sz="2200" dirty="0"/>
              <a:t>Lifter generated automatically from ARM specification!</a:t>
            </a:r>
          </a:p>
        </p:txBody>
      </p:sp>
    </p:spTree>
    <p:extLst>
      <p:ext uri="{BB962C8B-B14F-4D97-AF65-F5344CB8AC3E}">
        <p14:creationId xmlns:p14="http://schemas.microsoft.com/office/powerpoint/2010/main" val="168199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C44245A-56A8-6B1B-F43D-2671A261204D}"/>
              </a:ext>
            </a:extLst>
          </p:cNvPr>
          <p:cNvSpPr/>
          <p:nvPr/>
        </p:nvSpPr>
        <p:spPr>
          <a:xfrm>
            <a:off x="2687464" y="4978952"/>
            <a:ext cx="5910944" cy="10285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DF59CEE-476B-2CC3-1AB4-8F4B1D06C0AE}"/>
              </a:ext>
            </a:extLst>
          </p:cNvPr>
          <p:cNvSpPr/>
          <p:nvPr/>
        </p:nvSpPr>
        <p:spPr>
          <a:xfrm>
            <a:off x="2677885" y="1944188"/>
            <a:ext cx="5910944" cy="10285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BF479-96E4-5572-4418-1D0E8640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Compiler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8DC55E-9523-4C2B-A482-7AC1C1B8EFD2}"/>
              </a:ext>
            </a:extLst>
          </p:cNvPr>
          <p:cNvSpPr/>
          <p:nvPr/>
        </p:nvSpPr>
        <p:spPr>
          <a:xfrm>
            <a:off x="3031181" y="2119519"/>
            <a:ext cx="1021842" cy="45881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C++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CB7822-B4A0-46EB-A645-A7AC421B924B}"/>
              </a:ext>
            </a:extLst>
          </p:cNvPr>
          <p:cNvSpPr/>
          <p:nvPr/>
        </p:nvSpPr>
        <p:spPr>
          <a:xfrm>
            <a:off x="4337058" y="2128168"/>
            <a:ext cx="1021842" cy="45881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Swift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FE56E0-E994-4711-B2D1-73FCBD2C9B43}"/>
              </a:ext>
            </a:extLst>
          </p:cNvPr>
          <p:cNvSpPr/>
          <p:nvPr/>
        </p:nvSpPr>
        <p:spPr>
          <a:xfrm>
            <a:off x="5642936" y="2125113"/>
            <a:ext cx="1256556" cy="45322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JavaScript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3B5DBD-76B4-49AA-B9FA-4C1B83395B4F}"/>
              </a:ext>
            </a:extLst>
          </p:cNvPr>
          <p:cNvSpPr/>
          <p:nvPr/>
        </p:nvSpPr>
        <p:spPr>
          <a:xfrm>
            <a:off x="7201496" y="2134931"/>
            <a:ext cx="1021842" cy="45881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Rust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E971CA4-1B0C-472C-B76E-FC0A7F23B472}"/>
              </a:ext>
            </a:extLst>
          </p:cNvPr>
          <p:cNvSpPr/>
          <p:nvPr/>
        </p:nvSpPr>
        <p:spPr>
          <a:xfrm>
            <a:off x="4635720" y="4306831"/>
            <a:ext cx="1830394" cy="53721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Optimization 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59B845C-0121-4792-A4D0-14B0B418277F}"/>
              </a:ext>
            </a:extLst>
          </p:cNvPr>
          <p:cNvSpPr/>
          <p:nvPr/>
        </p:nvSpPr>
        <p:spPr>
          <a:xfrm>
            <a:off x="2872556" y="5303214"/>
            <a:ext cx="1157607" cy="4892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x86</a:t>
            </a:r>
          </a:p>
        </p:txBody>
      </p:sp>
      <p:sp>
        <p:nvSpPr>
          <p:cNvPr id="10" name="TextBox 55">
            <a:extLst>
              <a:ext uri="{FF2B5EF4-FFF2-40B4-BE49-F238E27FC236}">
                <a16:creationId xmlns:a16="http://schemas.microsoft.com/office/drawing/2014/main" id="{F1AE9AC5-EECF-4F49-91E5-028A07A9405D}"/>
              </a:ext>
            </a:extLst>
          </p:cNvPr>
          <p:cNvSpPr txBox="1"/>
          <p:nvPr/>
        </p:nvSpPr>
        <p:spPr>
          <a:xfrm>
            <a:off x="4919020" y="3723563"/>
            <a:ext cx="46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IR</a:t>
            </a:r>
          </a:p>
        </p:txBody>
      </p:sp>
      <p:sp>
        <p:nvSpPr>
          <p:cNvPr id="11" name="TextBox 56">
            <a:extLst>
              <a:ext uri="{FF2B5EF4-FFF2-40B4-BE49-F238E27FC236}">
                <a16:creationId xmlns:a16="http://schemas.microsoft.com/office/drawing/2014/main" id="{590851AD-2BB2-4C79-8B69-30C27BC30DD7}"/>
              </a:ext>
            </a:extLst>
          </p:cNvPr>
          <p:cNvSpPr txBox="1"/>
          <p:nvPr/>
        </p:nvSpPr>
        <p:spPr>
          <a:xfrm>
            <a:off x="5913685" y="2661029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IR</a:t>
            </a:r>
          </a:p>
        </p:txBody>
      </p:sp>
      <p:sp>
        <p:nvSpPr>
          <p:cNvPr id="12" name="TextBox 57">
            <a:extLst>
              <a:ext uri="{FF2B5EF4-FFF2-40B4-BE49-F238E27FC236}">
                <a16:creationId xmlns:a16="http://schemas.microsoft.com/office/drawing/2014/main" id="{6DB471F7-64C0-4366-9DD9-A4FF6B8E4E58}"/>
              </a:ext>
            </a:extLst>
          </p:cNvPr>
          <p:cNvSpPr txBox="1"/>
          <p:nvPr/>
        </p:nvSpPr>
        <p:spPr>
          <a:xfrm>
            <a:off x="7259901" y="2707532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IR</a:t>
            </a:r>
          </a:p>
        </p:txBody>
      </p:sp>
      <p:sp>
        <p:nvSpPr>
          <p:cNvPr id="13" name="TextBox 58">
            <a:extLst>
              <a:ext uri="{FF2B5EF4-FFF2-40B4-BE49-F238E27FC236}">
                <a16:creationId xmlns:a16="http://schemas.microsoft.com/office/drawing/2014/main" id="{F3075F2D-5321-4C19-A4A4-205FAD899D07}"/>
              </a:ext>
            </a:extLst>
          </p:cNvPr>
          <p:cNvSpPr txBox="1"/>
          <p:nvPr/>
        </p:nvSpPr>
        <p:spPr>
          <a:xfrm>
            <a:off x="4764950" y="2683804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2F37207-D62D-4E1D-9E0F-500F742F6775}"/>
              </a:ext>
            </a:extLst>
          </p:cNvPr>
          <p:cNvSpPr/>
          <p:nvPr/>
        </p:nvSpPr>
        <p:spPr>
          <a:xfrm>
            <a:off x="4216816" y="5297264"/>
            <a:ext cx="1118379" cy="48267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ARM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96351AA-942B-41CC-B257-9DDB7238FF3B}"/>
              </a:ext>
            </a:extLst>
          </p:cNvPr>
          <p:cNvSpPr/>
          <p:nvPr/>
        </p:nvSpPr>
        <p:spPr>
          <a:xfrm>
            <a:off x="5528017" y="5318269"/>
            <a:ext cx="1178653" cy="47422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PowerPC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636ED18-4466-4EED-8ADD-9E6398EF2095}"/>
              </a:ext>
            </a:extLst>
          </p:cNvPr>
          <p:cNvSpPr/>
          <p:nvPr/>
        </p:nvSpPr>
        <p:spPr>
          <a:xfrm>
            <a:off x="6899492" y="5318270"/>
            <a:ext cx="1329739" cy="47422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Nvidia PTX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A585269-2BFF-4125-8542-B6EE75452FD0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3975113" y="4844041"/>
            <a:ext cx="1575804" cy="4361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3178BE-975F-47F1-9343-CE2F7EDD1999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>
          <a:xfrm flipH="1">
            <a:off x="4776006" y="4844041"/>
            <a:ext cx="774911" cy="4532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268540B-3078-4DA2-A250-2A9AC1A51D7B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>
            <a:off x="5550917" y="4844041"/>
            <a:ext cx="566427" cy="4742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EC270A-E7DE-4E75-86A6-FF942F8748D6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5550917" y="4844041"/>
            <a:ext cx="1424327" cy="4742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F5F8E71-DB9C-4658-90E2-9EA2A2577BC5}"/>
              </a:ext>
            </a:extLst>
          </p:cNvPr>
          <p:cNvSpPr/>
          <p:nvPr/>
        </p:nvSpPr>
        <p:spPr>
          <a:xfrm>
            <a:off x="4635720" y="3052564"/>
            <a:ext cx="1824998" cy="53721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Optimization 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E455D9-A52D-41FD-8EF2-56751280175F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5548219" y="3589774"/>
            <a:ext cx="2698" cy="22134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68">
            <a:extLst>
              <a:ext uri="{FF2B5EF4-FFF2-40B4-BE49-F238E27FC236}">
                <a16:creationId xmlns:a16="http://schemas.microsoft.com/office/drawing/2014/main" id="{74D0BC32-9310-4C91-A8D7-EFD9B899DC9F}"/>
              </a:ext>
            </a:extLst>
          </p:cNvPr>
          <p:cNvSpPr txBox="1"/>
          <p:nvPr/>
        </p:nvSpPr>
        <p:spPr>
          <a:xfrm>
            <a:off x="5370419" y="3669607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…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CED03E1-B902-4FD6-8167-3F79956D12A0}"/>
              </a:ext>
            </a:extLst>
          </p:cNvPr>
          <p:cNvCxnSpPr>
            <a:cxnSpLocks/>
          </p:cNvCxnSpPr>
          <p:nvPr/>
        </p:nvCxnSpPr>
        <p:spPr>
          <a:xfrm>
            <a:off x="5558748" y="4082142"/>
            <a:ext cx="0" cy="22468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083D01-1D2A-4DDC-A92C-EB147186DAA3}"/>
              </a:ext>
            </a:extLst>
          </p:cNvPr>
          <p:cNvCxnSpPr>
            <a:cxnSpLocks/>
            <a:stCxn id="5" idx="2"/>
            <a:endCxn id="21" idx="0"/>
          </p:cNvCxnSpPr>
          <p:nvPr/>
        </p:nvCxnSpPr>
        <p:spPr>
          <a:xfrm>
            <a:off x="4847979" y="2586984"/>
            <a:ext cx="700240" cy="46558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952CED-A3A9-47F7-AB19-F59F58E5EF06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6382678" y="2593747"/>
            <a:ext cx="1329739" cy="46451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7F7432-8D2E-4A01-9BEA-8E17051040D6}"/>
              </a:ext>
            </a:extLst>
          </p:cNvPr>
          <p:cNvCxnSpPr>
            <a:cxnSpLocks/>
            <a:stCxn id="6" idx="2"/>
            <a:endCxn id="21" idx="0"/>
          </p:cNvCxnSpPr>
          <p:nvPr/>
        </p:nvCxnSpPr>
        <p:spPr>
          <a:xfrm flipH="1">
            <a:off x="5548219" y="2578335"/>
            <a:ext cx="722995" cy="47422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26F3EFD-E6D1-44CC-A406-09BA9167DB8B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3542102" y="2578335"/>
            <a:ext cx="1157607" cy="45881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TextBox 74">
            <a:extLst>
              <a:ext uri="{FF2B5EF4-FFF2-40B4-BE49-F238E27FC236}">
                <a16:creationId xmlns:a16="http://schemas.microsoft.com/office/drawing/2014/main" id="{1310B3FA-D9FD-4CD7-B8C6-CD1EDF75A729}"/>
              </a:ext>
            </a:extLst>
          </p:cNvPr>
          <p:cNvSpPr txBox="1"/>
          <p:nvPr/>
        </p:nvSpPr>
        <p:spPr>
          <a:xfrm>
            <a:off x="3556425" y="2711484"/>
            <a:ext cx="405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940FE87-2D7B-F9CA-5B80-8331E12FE210}"/>
              </a:ext>
            </a:extLst>
          </p:cNvPr>
          <p:cNvSpPr txBox="1"/>
          <p:nvPr/>
        </p:nvSpPr>
        <p:spPr>
          <a:xfrm>
            <a:off x="8845756" y="2111642"/>
            <a:ext cx="1446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Frontends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7C85E7B-45AE-5A31-2CB6-35E008ED493E}"/>
              </a:ext>
            </a:extLst>
          </p:cNvPr>
          <p:cNvSpPr txBox="1"/>
          <p:nvPr/>
        </p:nvSpPr>
        <p:spPr>
          <a:xfrm>
            <a:off x="8890833" y="5318269"/>
            <a:ext cx="1356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Backends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9BA50-9482-F0D0-CA37-53DF8D19B4D2}"/>
              </a:ext>
            </a:extLst>
          </p:cNvPr>
          <p:cNvSpPr txBox="1"/>
          <p:nvPr/>
        </p:nvSpPr>
        <p:spPr>
          <a:xfrm>
            <a:off x="8571738" y="3589711"/>
            <a:ext cx="2953309" cy="830997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This talk:</a:t>
            </a:r>
            <a:br>
              <a:rPr lang="en-US" sz="2400" dirty="0"/>
            </a:br>
            <a:r>
              <a:rPr lang="en-US" sz="2400" dirty="0"/>
              <a:t>Are backends correct?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7E7A5F9-5CFC-5F74-2342-43029458B248}"/>
              </a:ext>
            </a:extLst>
          </p:cNvPr>
          <p:cNvCxnSpPr/>
          <p:nvPr/>
        </p:nvCxnSpPr>
        <p:spPr>
          <a:xfrm flipH="1">
            <a:off x="8763000" y="4495800"/>
            <a:ext cx="990600" cy="58535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1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318C1-72F5-0C1F-50B7-68EA13692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Backend?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4973B-4CF0-40A0-D4D5-D1288C9892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Historical answer:</a:t>
            </a:r>
          </a:p>
          <a:p>
            <a:pPr lvl="1"/>
            <a:r>
              <a:rPr lang="en-US" dirty="0">
                <a:cs typeface="Calibri"/>
              </a:rPr>
              <a:t>Register allocation </a:t>
            </a:r>
          </a:p>
          <a:p>
            <a:pPr lvl="1"/>
            <a:r>
              <a:rPr lang="en-US" dirty="0">
                <a:cs typeface="Calibri"/>
              </a:rPr>
              <a:t>Instruction selection</a:t>
            </a:r>
          </a:p>
          <a:p>
            <a:pPr lvl="1"/>
            <a:r>
              <a:rPr lang="en-US" dirty="0">
                <a:cs typeface="Calibri"/>
              </a:rPr>
              <a:t>Instruction scheduling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62208-FD77-494E-2228-CF4E0F5718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Modern answer is the old stuff +</a:t>
            </a:r>
          </a:p>
          <a:p>
            <a:pPr lvl="1"/>
            <a:r>
              <a:rPr lang="en-US" dirty="0">
                <a:cs typeface="Calibri"/>
              </a:rPr>
              <a:t>Dead code elimination</a:t>
            </a:r>
          </a:p>
          <a:p>
            <a:pPr lvl="1"/>
            <a:r>
              <a:rPr lang="en-US" dirty="0">
                <a:cs typeface="Calibri"/>
              </a:rPr>
              <a:t>Loop invariant code motion</a:t>
            </a:r>
          </a:p>
          <a:p>
            <a:pPr lvl="1"/>
            <a:r>
              <a:rPr lang="en-US" dirty="0">
                <a:cs typeface="Calibri"/>
              </a:rPr>
              <a:t>Algebraic simplifications</a:t>
            </a:r>
          </a:p>
          <a:p>
            <a:pPr lvl="1"/>
            <a:r>
              <a:rPr lang="en-US" dirty="0">
                <a:cs typeface="Calibri"/>
              </a:rPr>
              <a:t>Common subexpression elimination</a:t>
            </a:r>
          </a:p>
          <a:p>
            <a:pPr lvl="1"/>
            <a:r>
              <a:rPr lang="en-US" dirty="0">
                <a:cs typeface="Calibri"/>
              </a:rPr>
              <a:t>Stack coloring</a:t>
            </a:r>
          </a:p>
          <a:p>
            <a:pPr lvl="1"/>
            <a:r>
              <a:rPr lang="en-US" dirty="0">
                <a:cs typeface="Calibri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67005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1B5FC-1901-92E1-6160-E5BCF7AD2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Compiler Backends Correct?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D78CE-71B9-F171-2711-82C6629D7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864428"/>
            <a:ext cx="10058400" cy="2385665"/>
          </a:xfrm>
        </p:spPr>
        <p:txBody>
          <a:bodyPr/>
          <a:lstStyle/>
          <a:p>
            <a:r>
              <a:rPr lang="en-US" dirty="0">
                <a:cs typeface="Calibri"/>
              </a:rPr>
              <a:t>LLVM’s Target and </a:t>
            </a:r>
            <a:r>
              <a:rPr lang="en-US" dirty="0" err="1">
                <a:cs typeface="Calibri"/>
              </a:rPr>
              <a:t>CodeGen</a:t>
            </a:r>
            <a:r>
              <a:rPr lang="en-US" dirty="0">
                <a:cs typeface="Calibri"/>
              </a:rPr>
              <a:t> directories have &gt; 1M LoC </a:t>
            </a:r>
          </a:p>
          <a:p>
            <a:pPr marL="0" indent="0">
              <a:buNone/>
            </a:pPr>
            <a:endParaRPr lang="en-US" sz="1600" dirty="0">
              <a:cs typeface="Calibri"/>
            </a:endParaRPr>
          </a:p>
          <a:p>
            <a:r>
              <a:rPr lang="en-US" dirty="0">
                <a:cs typeface="Calibri"/>
              </a:rPr>
              <a:t>This much code…</a:t>
            </a:r>
          </a:p>
          <a:p>
            <a:pPr lvl="1"/>
            <a:r>
              <a:rPr lang="en-US" dirty="0">
                <a:cs typeface="Calibri"/>
              </a:rPr>
              <a:t>Creates plenty of opportunities for bugs</a:t>
            </a:r>
          </a:p>
          <a:p>
            <a:pPr lvl="1"/>
            <a:r>
              <a:rPr lang="en-US" dirty="0">
                <a:cs typeface="Calibri"/>
              </a:rPr>
              <a:t>Is challenging to adequately test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46EF4-5D78-DB3C-78F7-17D058769625}"/>
              </a:ext>
            </a:extLst>
          </p:cNvPr>
          <p:cNvSpPr txBox="1"/>
          <p:nvPr/>
        </p:nvSpPr>
        <p:spPr>
          <a:xfrm>
            <a:off x="5097780" y="2016064"/>
            <a:ext cx="2057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🤣</a:t>
            </a:r>
          </a:p>
        </p:txBody>
      </p:sp>
    </p:spTree>
    <p:extLst>
      <p:ext uri="{BB962C8B-B14F-4D97-AF65-F5344CB8AC3E}">
        <p14:creationId xmlns:p14="http://schemas.microsoft.com/office/powerpoint/2010/main" val="369556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1077-5FD4-E12F-E202-CA4426FE4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Bugs = Security Vulnerabilities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2C3C9-7699-8EDF-4005-23249A202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708" y="4071264"/>
            <a:ext cx="8425544" cy="1080644"/>
          </a:xfrm>
        </p:spPr>
        <p:txBody>
          <a:bodyPr/>
          <a:lstStyle/>
          <a:p>
            <a:r>
              <a:rPr lang="en-US" i="1" dirty="0"/>
              <a:t>“If </a:t>
            </a:r>
            <a:r>
              <a:rPr lang="en-US" i="1" dirty="0" err="1"/>
              <a:t>idx</a:t>
            </a:r>
            <a:r>
              <a:rPr lang="en-US" i="1" dirty="0"/>
              <a:t> exceeds the length of </a:t>
            </a:r>
            <a:r>
              <a:rPr lang="en-US" i="1" dirty="0" err="1"/>
              <a:t>val</a:t>
            </a:r>
            <a:r>
              <a:rPr lang="en-US" i="1" dirty="0"/>
              <a:t> for a fixed-length vector, the result is a poison value.”</a:t>
            </a:r>
            <a:r>
              <a:rPr lang="en-US" dirty="0"/>
              <a:t> (LLVM IR spec aka LangRef)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53F2D6-5ADC-8463-13F0-23DB27A42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6" y="1845734"/>
            <a:ext cx="6030685" cy="96763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12349C-00EF-047E-649B-A4136DDC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" y="3308258"/>
            <a:ext cx="8781521" cy="54915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4A0110-DD43-2128-3DA7-572F9A865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1" y="5322112"/>
            <a:ext cx="7445828" cy="82324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0512E459-5558-C211-A397-0ACAED9FE562}"/>
              </a:ext>
            </a:extLst>
          </p:cNvPr>
          <p:cNvSpPr/>
          <p:nvPr/>
        </p:nvSpPr>
        <p:spPr>
          <a:xfrm>
            <a:off x="642256" y="2888622"/>
            <a:ext cx="283029" cy="674915"/>
          </a:xfrm>
          <a:prstGeom prst="curvedRightArrow">
            <a:avLst>
              <a:gd name="adj1" fmla="val 30806"/>
              <a:gd name="adj2" fmla="val 88572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45D5DE2-2ED6-BC13-9867-6B2913F269D6}"/>
              </a:ext>
            </a:extLst>
          </p:cNvPr>
          <p:cNvSpPr txBox="1">
            <a:spLocks/>
          </p:cNvSpPr>
          <p:nvPr/>
        </p:nvSpPr>
        <p:spPr>
          <a:xfrm>
            <a:off x="7674430" y="2700650"/>
            <a:ext cx="4256314" cy="8232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</a:rPr>
              <a:t>Can store anywhere!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C0A747-4FD2-87F3-EAA3-CD4C64585728}"/>
              </a:ext>
            </a:extLst>
          </p:cNvPr>
          <p:cNvSpPr txBox="1"/>
          <p:nvPr/>
        </p:nvSpPr>
        <p:spPr>
          <a:xfrm>
            <a:off x="11345036" y="4968169"/>
            <a:ext cx="888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✅</a:t>
            </a:r>
          </a:p>
        </p:txBody>
      </p:sp>
    </p:spTree>
    <p:extLst>
      <p:ext uri="{BB962C8B-B14F-4D97-AF65-F5344CB8AC3E}">
        <p14:creationId xmlns:p14="http://schemas.microsoft.com/office/powerpoint/2010/main" val="299945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139A6-9201-202E-EA66-81384B1F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Validation (TV) to the Rescue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DAC4B-3520-F66C-A2FD-8F3C1C3F3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16000">
              <a:buFont typeface="Arial" panose="020B0604020202020204" pitchFamily="34" charset="0"/>
              <a:buChar char="•"/>
            </a:pPr>
            <a:r>
              <a:rPr lang="en-US" dirty="0"/>
              <a:t>Proving that a single execution of a compiler is correct</a:t>
            </a:r>
          </a:p>
          <a:p>
            <a:pPr indent="-216000">
              <a:buFont typeface="Arial" panose="020B0604020202020204" pitchFamily="34" charset="0"/>
              <a:buChar char="•"/>
            </a:pPr>
            <a:endParaRPr lang="en-US" dirty="0"/>
          </a:p>
          <a:p>
            <a:pPr indent="-216000">
              <a:buFont typeface="Arial" panose="020B0604020202020204" pitchFamily="34" charset="0"/>
              <a:buChar char="•"/>
            </a:pPr>
            <a:r>
              <a:rPr lang="en-US" dirty="0"/>
              <a:t>Alive2 successfully productized TV for compiler optimizations</a:t>
            </a:r>
          </a:p>
          <a:p>
            <a:pPr lvl="1" indent="-216000">
              <a:buFont typeface="Arial" panose="020B0604020202020204" pitchFamily="34" charset="0"/>
              <a:buChar char="•"/>
            </a:pPr>
            <a:r>
              <a:rPr lang="en-US" dirty="0"/>
              <a:t>Found hundreds of bugs in LLVM</a:t>
            </a:r>
          </a:p>
          <a:p>
            <a:pPr lvl="1" indent="-216000">
              <a:buFont typeface="Arial" panose="020B0604020202020204" pitchFamily="34" charset="0"/>
              <a:buChar char="•"/>
            </a:pPr>
            <a:r>
              <a:rPr lang="en-US" dirty="0"/>
              <a:t>1,300+ LLVM commits mention Alive2 (to certify the correctness of the commit)</a:t>
            </a:r>
          </a:p>
          <a:p>
            <a:pPr lvl="1" indent="-216000">
              <a:buFont typeface="Arial" panose="020B0604020202020204" pitchFamily="34" charset="0"/>
              <a:buChar char="•"/>
            </a:pPr>
            <a:endParaRPr lang="en-US" dirty="0"/>
          </a:p>
          <a:p>
            <a:pPr indent="-216000">
              <a:buFont typeface="Arial" panose="020B0604020202020204" pitchFamily="34" charset="0"/>
              <a:buChar char="•"/>
            </a:pPr>
            <a:r>
              <a:rPr lang="en-US" dirty="0"/>
              <a:t>This paper: applying TV for Aarch64 (ARM64) backend</a:t>
            </a:r>
          </a:p>
        </p:txBody>
      </p:sp>
    </p:spTree>
    <p:extLst>
      <p:ext uri="{BB962C8B-B14F-4D97-AF65-F5344CB8AC3E}">
        <p14:creationId xmlns:p14="http://schemas.microsoft.com/office/powerpoint/2010/main" val="411688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66DEE-1BA4-1E63-A777-A844811E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ARM-TV: Lifter + Alive2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C4E7056-447C-2EAE-E6E7-6DEAD735130C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6390562" y="2360156"/>
            <a:ext cx="1635767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6AEE181-D8AB-4054-75DB-173F5C96C1F9}"/>
              </a:ext>
            </a:extLst>
          </p:cNvPr>
          <p:cNvSpPr/>
          <p:nvPr/>
        </p:nvSpPr>
        <p:spPr>
          <a:xfrm>
            <a:off x="1686895" y="2142735"/>
            <a:ext cx="1627944" cy="434843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LLVM IR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9AFB3E5-6B6A-75EA-E498-ECAD74C7204A}"/>
              </a:ext>
            </a:extLst>
          </p:cNvPr>
          <p:cNvSpPr/>
          <p:nvPr/>
        </p:nvSpPr>
        <p:spPr>
          <a:xfrm>
            <a:off x="4561240" y="1982196"/>
            <a:ext cx="1829322" cy="75592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AArch64 backend (</a:t>
            </a:r>
            <a:r>
              <a:rPr lang="en-US" sz="2400" dirty="0" err="1"/>
              <a:t>llc</a:t>
            </a:r>
            <a:r>
              <a:rPr lang="en-US" sz="2400" dirty="0"/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C5BE55-0B74-D2F1-CB12-B1158E087F04}"/>
              </a:ext>
            </a:extLst>
          </p:cNvPr>
          <p:cNvSpPr/>
          <p:nvPr/>
        </p:nvSpPr>
        <p:spPr>
          <a:xfrm>
            <a:off x="8026329" y="2084889"/>
            <a:ext cx="1829322" cy="590355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Lifter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146F508-5319-5449-A904-92B2DE498BEF}"/>
              </a:ext>
            </a:extLst>
          </p:cNvPr>
          <p:cNvSpPr/>
          <p:nvPr/>
        </p:nvSpPr>
        <p:spPr>
          <a:xfrm>
            <a:off x="8026329" y="3817628"/>
            <a:ext cx="1829322" cy="59035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opt -O2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748BDA0C-1DDC-7118-5BDB-50C84E3B3199}"/>
              </a:ext>
            </a:extLst>
          </p:cNvPr>
          <p:cNvCxnSpPr>
            <a:cxnSpLocks/>
            <a:stCxn id="42" idx="1"/>
            <a:endCxn id="78" idx="0"/>
          </p:cNvCxnSpPr>
          <p:nvPr/>
        </p:nvCxnSpPr>
        <p:spPr>
          <a:xfrm rot="10800000" flipV="1">
            <a:off x="5237993" y="4112806"/>
            <a:ext cx="2788337" cy="497958"/>
          </a:xfrm>
          <a:prstGeom prst="bent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AB74B3F-BC95-DA02-34D8-94FD5E35DB57}"/>
              </a:ext>
            </a:extLst>
          </p:cNvPr>
          <p:cNvSpPr txBox="1"/>
          <p:nvPr/>
        </p:nvSpPr>
        <p:spPr>
          <a:xfrm>
            <a:off x="2851751" y="5205031"/>
            <a:ext cx="878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source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8D8CCEF-7EAA-4013-0FD3-2F28280B549F}"/>
              </a:ext>
            </a:extLst>
          </p:cNvPr>
          <p:cNvSpPr txBox="1"/>
          <p:nvPr/>
        </p:nvSpPr>
        <p:spPr>
          <a:xfrm>
            <a:off x="5286676" y="4249368"/>
            <a:ext cx="809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target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24B17F7-C9D9-4364-BC27-7E2A610E482E}"/>
              </a:ext>
            </a:extLst>
          </p:cNvPr>
          <p:cNvSpPr txBox="1"/>
          <p:nvPr/>
        </p:nvSpPr>
        <p:spPr>
          <a:xfrm>
            <a:off x="5550979" y="3675267"/>
            <a:ext cx="2167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Optimized Lifted IR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6174BA6-6FFD-D7DD-8C82-AC181FF8FFBE}"/>
              </a:ext>
            </a:extLst>
          </p:cNvPr>
          <p:cNvSpPr txBox="1"/>
          <p:nvPr/>
        </p:nvSpPr>
        <p:spPr>
          <a:xfrm>
            <a:off x="8982163" y="3210827"/>
            <a:ext cx="1037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Lifted IR</a:t>
            </a:r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8328D4A3-E687-E096-4C87-22F88302FD6B}"/>
              </a:ext>
            </a:extLst>
          </p:cNvPr>
          <p:cNvCxnSpPr>
            <a:cxnSpLocks/>
            <a:stCxn id="32" idx="2"/>
            <a:endCxn id="78" idx="1"/>
          </p:cNvCxnSpPr>
          <p:nvPr/>
        </p:nvCxnSpPr>
        <p:spPr>
          <a:xfrm rot="16200000" flipH="1">
            <a:off x="1800082" y="3278362"/>
            <a:ext cx="2981528" cy="1579959"/>
          </a:xfrm>
          <a:prstGeom prst="bent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D9E27F6-D1DA-F30B-D7B8-F40B440B7EE2}"/>
              </a:ext>
            </a:extLst>
          </p:cNvPr>
          <p:cNvCxnSpPr>
            <a:cxnSpLocks/>
            <a:stCxn id="32" idx="3"/>
            <a:endCxn id="36" idx="1"/>
          </p:cNvCxnSpPr>
          <p:nvPr/>
        </p:nvCxnSpPr>
        <p:spPr>
          <a:xfrm flipV="1">
            <a:off x="3314839" y="2360156"/>
            <a:ext cx="1246401" cy="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31B0353-4789-DD0F-2E7C-6FD7B4431810}"/>
              </a:ext>
            </a:extLst>
          </p:cNvPr>
          <p:cNvSpPr txBox="1"/>
          <p:nvPr/>
        </p:nvSpPr>
        <p:spPr>
          <a:xfrm>
            <a:off x="6549794" y="1979956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assembly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8DAB03D-5F24-7B04-E4EE-D5772798063E}"/>
              </a:ext>
            </a:extLst>
          </p:cNvPr>
          <p:cNvSpPr txBox="1"/>
          <p:nvPr/>
        </p:nvSpPr>
        <p:spPr>
          <a:xfrm>
            <a:off x="6549794" y="5205031"/>
            <a:ext cx="3655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Does target refine source?</a:t>
            </a:r>
          </a:p>
        </p:txBody>
      </p:sp>
      <p:pic>
        <p:nvPicPr>
          <p:cNvPr id="78" name="Picture 77" descr="A cardboard dragon holding a wrench&#10;&#10;AI-generated content may be incorrect.">
            <a:extLst>
              <a:ext uri="{FF2B5EF4-FFF2-40B4-BE49-F238E27FC236}">
                <a16:creationId xmlns:a16="http://schemas.microsoft.com/office/drawing/2014/main" id="{9BA38B4D-E195-660E-96F5-1552A0699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26" y="4610764"/>
            <a:ext cx="2314331" cy="1896684"/>
          </a:xfrm>
          <a:prstGeom prst="rect">
            <a:avLst/>
          </a:prstGeom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C6CEA28-7ED5-3255-7BDB-8B8ABFA8B27D}"/>
              </a:ext>
            </a:extLst>
          </p:cNvPr>
          <p:cNvCxnSpPr>
            <a:cxnSpLocks/>
            <a:stCxn id="38" idx="2"/>
            <a:endCxn id="42" idx="0"/>
          </p:cNvCxnSpPr>
          <p:nvPr/>
        </p:nvCxnSpPr>
        <p:spPr>
          <a:xfrm>
            <a:off x="8940990" y="2675244"/>
            <a:ext cx="0" cy="114238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0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2" grpId="0" animBg="1"/>
      <p:bldP spid="45" grpId="0"/>
      <p:bldP spid="53" grpId="0"/>
      <p:bldP spid="54" grpId="0"/>
      <p:bldP spid="55" grpId="0"/>
      <p:bldP spid="73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2B09F-CF3F-DE79-2A5B-C37711BD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ARM-TV Example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A82DADC-0096-A2EF-3E35-A207FA242E17}"/>
              </a:ext>
            </a:extLst>
          </p:cNvPr>
          <p:cNvSpPr txBox="1"/>
          <p:nvPr/>
        </p:nvSpPr>
        <p:spPr>
          <a:xfrm>
            <a:off x="1036320" y="1934910"/>
            <a:ext cx="5097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sz="12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define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i32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@foo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US" sz="1200" b="0" dirty="0" err="1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br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%1</a:t>
            </a:r>
            <a:endParaRPr lang="en-US" sz="12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:      </a:t>
            </a:r>
          </a:p>
          <a:p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%2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2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phi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i32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[ 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%0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], [ 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%4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%1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]</a:t>
            </a:r>
          </a:p>
          <a:p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%3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2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phi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i8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[ 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%0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], [ 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%5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%1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]</a:t>
            </a:r>
          </a:p>
          <a:p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%4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2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i32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%2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4</a:t>
            </a:r>
            <a:endParaRPr lang="en-US" sz="12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%5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2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i8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%3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12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%6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200" b="0" dirty="0" err="1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icmp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eq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i8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%5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12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US" sz="1200" b="0" dirty="0" err="1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br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i1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%6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%7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%1</a:t>
            </a:r>
            <a:endParaRPr lang="en-US" sz="12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  </a:t>
            </a:r>
            <a:r>
              <a:rPr lang="en-US" sz="12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ret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i32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%4</a:t>
            </a:r>
            <a:endParaRPr lang="en-US" sz="12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sz="12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}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D1104B48-FB18-40EA-8B07-7FD7E6535AC5}"/>
              </a:ext>
            </a:extLst>
          </p:cNvPr>
          <p:cNvSpPr txBox="1"/>
          <p:nvPr/>
        </p:nvSpPr>
        <p:spPr>
          <a:xfrm>
            <a:off x="1036320" y="4394651"/>
            <a:ext cx="3075267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>
                <a:solidFill>
                  <a:srgbClr val="9C5D27"/>
                </a:solidFill>
                <a:latin typeface="Consolas" panose="020B0609020204030204" pitchFamily="49" charset="0"/>
              </a:rPr>
              <a:t>1</a:t>
            </a:r>
            <a:r>
              <a:rPr lang="pl-PL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latin typeface="Consolas" panose="020B0609020204030204" pitchFamily="49" charset="0"/>
              </a:rPr>
              <a:t>foo</a:t>
            </a:r>
            <a:r>
              <a:rPr lang="pl-PL" sz="1200" dirty="0">
                <a:solidFill>
                  <a:srgbClr val="333333"/>
                </a:solidFill>
                <a:latin typeface="Consolas" panose="020B0609020204030204" pitchFamily="49" charset="0"/>
              </a:rPr>
              <a:t>:      </a:t>
            </a:r>
          </a:p>
          <a:p>
            <a:r>
              <a:rPr lang="pl-PL" sz="1200" dirty="0">
                <a:solidFill>
                  <a:srgbClr val="9C5D27"/>
                </a:solidFill>
                <a:latin typeface="Consolas"/>
              </a:rPr>
              <a:t>2</a:t>
            </a:r>
            <a:r>
              <a:rPr lang="pl-PL" sz="1200" dirty="0">
                <a:solidFill>
                  <a:srgbClr val="333333"/>
                </a:solidFill>
                <a:latin typeface="Consolas"/>
              </a:rPr>
              <a:t>   </a:t>
            </a:r>
            <a:r>
              <a:rPr lang="pl-PL" sz="1200" dirty="0" err="1">
                <a:solidFill>
                  <a:srgbClr val="333333"/>
                </a:solidFill>
                <a:latin typeface="Consolas"/>
              </a:rPr>
              <a:t>mov</a:t>
            </a:r>
            <a:r>
              <a:rPr lang="pl-PL" sz="1200" dirty="0">
                <a:solidFill>
                  <a:srgbClr val="333333"/>
                </a:solidFill>
                <a:latin typeface="Consolas"/>
              </a:rPr>
              <a:t>     w8, #</a:t>
            </a:r>
            <a:r>
              <a:rPr lang="pl-PL" sz="1200" dirty="0">
                <a:solidFill>
                  <a:srgbClr val="9C5D27"/>
                </a:solidFill>
                <a:latin typeface="Consolas"/>
              </a:rPr>
              <a:t>0</a:t>
            </a:r>
            <a:endParaRPr lang="pl-PL" sz="1200" dirty="0">
              <a:solidFill>
                <a:srgbClr val="333333"/>
              </a:solidFill>
              <a:latin typeface="Consolas"/>
            </a:endParaRPr>
          </a:p>
          <a:p>
            <a:r>
              <a:rPr lang="pl-PL" sz="1200" dirty="0">
                <a:solidFill>
                  <a:srgbClr val="9C5D27"/>
                </a:solidFill>
                <a:latin typeface="Consolas"/>
              </a:rPr>
              <a:t>3</a:t>
            </a:r>
            <a:r>
              <a:rPr lang="pl-PL" sz="1200" dirty="0">
                <a:solidFill>
                  <a:srgbClr val="333333"/>
                </a:solidFill>
                <a:latin typeface="Consolas"/>
              </a:rPr>
              <a:t>   </a:t>
            </a:r>
            <a:r>
              <a:rPr lang="pl-PL" sz="1200" dirty="0" err="1">
                <a:solidFill>
                  <a:srgbClr val="333333"/>
                </a:solidFill>
                <a:latin typeface="Consolas"/>
              </a:rPr>
              <a:t>mov</a:t>
            </a:r>
            <a:r>
              <a:rPr lang="pl-PL" sz="1200" dirty="0">
                <a:solidFill>
                  <a:srgbClr val="333333"/>
                </a:solidFill>
                <a:latin typeface="Consolas"/>
              </a:rPr>
              <a:t>     w0, #</a:t>
            </a:r>
            <a:r>
              <a:rPr lang="pl-PL" sz="1200" dirty="0">
                <a:solidFill>
                  <a:srgbClr val="9C5D27"/>
                </a:solidFill>
                <a:latin typeface="Consolas"/>
              </a:rPr>
              <a:t>1</a:t>
            </a:r>
            <a:endParaRPr lang="pl-PL" sz="1200" dirty="0">
              <a:solidFill>
                <a:srgbClr val="333333"/>
              </a:solidFill>
              <a:latin typeface="Consolas"/>
            </a:endParaRPr>
          </a:p>
          <a:p>
            <a:r>
              <a:rPr lang="pl-PL" sz="1200" dirty="0">
                <a:solidFill>
                  <a:srgbClr val="9C5D27"/>
                </a:solidFill>
                <a:latin typeface="Consolas" panose="020B0609020204030204" pitchFamily="49" charset="0"/>
              </a:rPr>
              <a:t>4</a:t>
            </a:r>
            <a:r>
              <a:rPr lang="pl-PL" sz="1200" dirty="0">
                <a:solidFill>
                  <a:srgbClr val="333333"/>
                </a:solidFill>
                <a:latin typeface="Consolas" panose="020B0609020204030204" pitchFamily="49" charset="0"/>
              </a:rPr>
              <a:t> .LBB0_1:</a:t>
            </a:r>
          </a:p>
          <a:p>
            <a:r>
              <a:rPr lang="pl-PL" sz="1200" dirty="0">
                <a:solidFill>
                  <a:srgbClr val="9C5D27"/>
                </a:solidFill>
                <a:latin typeface="Consolas"/>
              </a:rPr>
              <a:t>5</a:t>
            </a:r>
            <a:r>
              <a:rPr lang="pl-PL" sz="1200" dirty="0">
                <a:solidFill>
                  <a:srgbClr val="333333"/>
                </a:solidFill>
                <a:latin typeface="Consolas"/>
              </a:rPr>
              <a:t>   </a:t>
            </a:r>
            <a:r>
              <a:rPr lang="pl-PL" sz="1200" dirty="0">
                <a:latin typeface="Consolas"/>
              </a:rPr>
              <a:t>and</a:t>
            </a:r>
            <a:r>
              <a:rPr lang="pl-PL" sz="1200" dirty="0">
                <a:solidFill>
                  <a:srgbClr val="333333"/>
                </a:solidFill>
                <a:latin typeface="Consolas"/>
              </a:rPr>
              <a:t>     w0, w0, #</a:t>
            </a:r>
            <a:r>
              <a:rPr lang="pl-PL" sz="1200" dirty="0">
                <a:solidFill>
                  <a:srgbClr val="9C5D27"/>
                </a:solidFill>
                <a:latin typeface="Consolas"/>
              </a:rPr>
              <a:t>0x4</a:t>
            </a:r>
            <a:endParaRPr lang="pl-PL" sz="1200" dirty="0">
              <a:solidFill>
                <a:srgbClr val="333333"/>
              </a:solidFill>
              <a:latin typeface="Consolas"/>
            </a:endParaRPr>
          </a:p>
          <a:p>
            <a:r>
              <a:rPr lang="pl-PL" sz="1200" dirty="0">
                <a:solidFill>
                  <a:srgbClr val="9C5D27"/>
                </a:solidFill>
                <a:latin typeface="Consolas"/>
              </a:rPr>
              <a:t>6</a:t>
            </a:r>
            <a:r>
              <a:rPr lang="pl-PL" sz="1200" dirty="0">
                <a:solidFill>
                  <a:srgbClr val="333333"/>
                </a:solidFill>
                <a:latin typeface="Consolas"/>
              </a:rPr>
              <a:t>   </a:t>
            </a:r>
            <a:r>
              <a:rPr lang="pl-PL" sz="1200" dirty="0" err="1">
                <a:latin typeface="Consolas"/>
              </a:rPr>
              <a:t>sub</a:t>
            </a:r>
            <a:r>
              <a:rPr lang="pl-PL" sz="1200" dirty="0">
                <a:solidFill>
                  <a:srgbClr val="333333"/>
                </a:solidFill>
                <a:latin typeface="Consolas"/>
              </a:rPr>
              <a:t>     w8, w8, #</a:t>
            </a:r>
            <a:r>
              <a:rPr lang="pl-PL" sz="1200" dirty="0">
                <a:solidFill>
                  <a:srgbClr val="9C5D27"/>
                </a:solidFill>
                <a:latin typeface="Consolas"/>
              </a:rPr>
              <a:t>1</a:t>
            </a:r>
            <a:endParaRPr lang="pl-PL" sz="1200" dirty="0">
              <a:solidFill>
                <a:srgbClr val="333333"/>
              </a:solidFill>
              <a:latin typeface="Consolas"/>
            </a:endParaRPr>
          </a:p>
          <a:p>
            <a:r>
              <a:rPr lang="pl-PL" sz="1200" dirty="0">
                <a:solidFill>
                  <a:srgbClr val="9C5D27"/>
                </a:solidFill>
                <a:latin typeface="Consolas"/>
              </a:rPr>
              <a:t>7</a:t>
            </a:r>
            <a:r>
              <a:rPr lang="pl-PL" sz="1200" dirty="0">
                <a:solidFill>
                  <a:srgbClr val="333333"/>
                </a:solidFill>
                <a:latin typeface="Consolas"/>
              </a:rPr>
              <a:t>   </a:t>
            </a:r>
            <a:r>
              <a:rPr lang="pl-PL" sz="1200" dirty="0" err="1">
                <a:solidFill>
                  <a:srgbClr val="333333"/>
                </a:solidFill>
                <a:latin typeface="Consolas"/>
              </a:rPr>
              <a:t>tst</a:t>
            </a:r>
            <a:r>
              <a:rPr lang="pl-PL" sz="1200" dirty="0">
                <a:solidFill>
                  <a:srgbClr val="333333"/>
                </a:solidFill>
                <a:latin typeface="Consolas"/>
              </a:rPr>
              <a:t>     w8, #</a:t>
            </a:r>
            <a:r>
              <a:rPr lang="pl-PL" sz="1200" dirty="0">
                <a:solidFill>
                  <a:srgbClr val="9C5D27"/>
                </a:solidFill>
                <a:latin typeface="Consolas"/>
              </a:rPr>
              <a:t>0xff</a:t>
            </a:r>
            <a:endParaRPr lang="pl-PL" sz="1200" dirty="0">
              <a:solidFill>
                <a:srgbClr val="333333"/>
              </a:solidFill>
              <a:latin typeface="Consolas"/>
            </a:endParaRPr>
          </a:p>
          <a:p>
            <a:r>
              <a:rPr lang="pl-PL" sz="1200" dirty="0">
                <a:solidFill>
                  <a:srgbClr val="9C5D27"/>
                </a:solidFill>
                <a:latin typeface="Consolas"/>
              </a:rPr>
              <a:t>8</a:t>
            </a:r>
            <a:r>
              <a:rPr lang="pl-PL" sz="1200" dirty="0">
                <a:solidFill>
                  <a:srgbClr val="333333"/>
                </a:solidFill>
                <a:latin typeface="Consolas"/>
              </a:rPr>
              <a:t>   b.</a:t>
            </a:r>
            <a:r>
              <a:rPr lang="pl-PL" sz="1200" dirty="0">
                <a:latin typeface="Consolas"/>
              </a:rPr>
              <a:t>ne</a:t>
            </a:r>
            <a:r>
              <a:rPr lang="pl-PL" sz="1200" dirty="0">
                <a:solidFill>
                  <a:srgbClr val="333333"/>
                </a:solidFill>
                <a:latin typeface="Consolas"/>
              </a:rPr>
              <a:t>    .LBB0_1</a:t>
            </a:r>
          </a:p>
          <a:p>
            <a:r>
              <a:rPr lang="pl-PL" sz="1200" dirty="0">
                <a:solidFill>
                  <a:srgbClr val="9C5D27"/>
                </a:solidFill>
                <a:latin typeface="Consolas"/>
              </a:rPr>
              <a:t>9</a:t>
            </a:r>
            <a:r>
              <a:rPr lang="pl-PL" sz="1200" dirty="0">
                <a:solidFill>
                  <a:srgbClr val="333333"/>
                </a:solidFill>
                <a:latin typeface="Consolas"/>
              </a:rPr>
              <a:t>   </a:t>
            </a:r>
            <a:r>
              <a:rPr lang="pl-PL" sz="1200" dirty="0" err="1">
                <a:latin typeface="Consolas"/>
              </a:rPr>
              <a:t>ret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7B930550-B1F2-FB2F-E1C8-2544C87B721A}"/>
              </a:ext>
            </a:extLst>
          </p:cNvPr>
          <p:cNvSpPr txBox="1"/>
          <p:nvPr/>
        </p:nvSpPr>
        <p:spPr>
          <a:xfrm>
            <a:off x="6434094" y="1809327"/>
            <a:ext cx="578004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1  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define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i32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@foo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2 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i8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_loop:</a:t>
            </a:r>
          </a:p>
          <a:p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3 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%X8_0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4B69C6"/>
                </a:solidFill>
                <a:latin typeface="Consolas" panose="020B0609020204030204" pitchFamily="49" charset="0"/>
              </a:rPr>
              <a:t>zext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i32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to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i64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4 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%X0_0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4B69C6"/>
                </a:solidFill>
                <a:latin typeface="Consolas" panose="020B0609020204030204" pitchFamily="49" charset="0"/>
              </a:rPr>
              <a:t>zext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i32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1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to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i64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5 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 </a:t>
            </a:r>
            <a:r>
              <a:rPr lang="en-US" sz="1200" dirty="0" err="1">
                <a:solidFill>
                  <a:srgbClr val="4B69C6"/>
                </a:solidFill>
                <a:latin typeface="Consolas" panose="020B0609020204030204" pitchFamily="49" charset="0"/>
              </a:rPr>
              <a:t>br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label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%.LBB0_1</a:t>
            </a:r>
            <a:b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6 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.LBB0_1:</a:t>
            </a:r>
          </a:p>
          <a:p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7 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%X0_1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phi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i64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[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%X0_0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%i8_loop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], [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%X0_4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%.LBB0_1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8 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%X8_1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phi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i64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[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%X8_0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%i8_loop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], [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%X8_4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%.LBB0_1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9 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%X0_2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4B69C6"/>
                </a:solidFill>
                <a:latin typeface="Consolas" panose="020B0609020204030204" pitchFamily="49" charset="0"/>
              </a:rPr>
              <a:t>trunc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i64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%X0_1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to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i32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10 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%X0_3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and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i32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%X0_2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4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11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%X0_4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4B69C6"/>
                </a:solidFill>
                <a:latin typeface="Consolas" panose="020B0609020204030204" pitchFamily="49" charset="0"/>
              </a:rPr>
              <a:t>zext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i32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%X0_3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to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i64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12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%X8_2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4B69C6"/>
                </a:solidFill>
                <a:latin typeface="Consolas" panose="020B0609020204030204" pitchFamily="49" charset="0"/>
              </a:rPr>
              <a:t>trunc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i64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%X8_1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to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i32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13 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%X8_3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sub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i32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%X8_2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1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14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%X8_4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4B69C6"/>
                </a:solidFill>
                <a:latin typeface="Consolas" panose="020B0609020204030204" pitchFamily="49" charset="0"/>
              </a:rPr>
              <a:t>zext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i32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%X8_3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to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i64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15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%Z_0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4B69C6"/>
                </a:solidFill>
                <a:latin typeface="Consolas" panose="020B0609020204030204" pitchFamily="49" charset="0"/>
              </a:rPr>
              <a:t>trunc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i64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%X8_4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to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i32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16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%Z_1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and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i32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%Z_0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255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17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%Z_2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4B69C6"/>
                </a:solidFill>
                <a:latin typeface="Consolas" panose="020B0609020204030204" pitchFamily="49" charset="0"/>
              </a:rPr>
              <a:t>icmp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eq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i32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%Z_1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0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18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%Z_3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4B69C6"/>
                </a:solidFill>
                <a:latin typeface="Consolas" panose="020B0609020204030204" pitchFamily="49" charset="0"/>
              </a:rPr>
              <a:t>xor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i1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%Z_2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1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19 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 err="1">
                <a:solidFill>
                  <a:srgbClr val="4B69C6"/>
                </a:solidFill>
                <a:latin typeface="Consolas" panose="020B0609020204030204" pitchFamily="49" charset="0"/>
              </a:rPr>
              <a:t>br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i1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%Z_3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label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%.LBB0_1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label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%i8_loop-tgt1</a:t>
            </a:r>
            <a:b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20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i8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_loop-tgt1:</a:t>
            </a:r>
          </a:p>
          <a:p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21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%RES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= </a:t>
            </a:r>
            <a:r>
              <a:rPr lang="en-US" sz="1200" dirty="0" err="1">
                <a:solidFill>
                  <a:srgbClr val="4B69C6"/>
                </a:solidFill>
                <a:latin typeface="Consolas" panose="020B0609020204030204" pitchFamily="49" charset="0"/>
              </a:rPr>
              <a:t>trunc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i64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%X0_4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to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i32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22 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  </a:t>
            </a:r>
            <a:r>
              <a:rPr lang="en-US" sz="1200" dirty="0">
                <a:solidFill>
                  <a:srgbClr val="4B69C6"/>
                </a:solidFill>
                <a:latin typeface="Consolas" panose="020B0609020204030204" pitchFamily="49" charset="0"/>
              </a:rPr>
              <a:t>ret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A3E9D"/>
                </a:solidFill>
                <a:latin typeface="Consolas" panose="020B0609020204030204" pitchFamily="49" charset="0"/>
              </a:rPr>
              <a:t>i32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%RES</a:t>
            </a:r>
            <a:endParaRPr lang="en-US" sz="12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sz="1200" dirty="0">
                <a:solidFill>
                  <a:srgbClr val="9C5D27"/>
                </a:solidFill>
                <a:latin typeface="Consolas" panose="020B0609020204030204" pitchFamily="49" charset="0"/>
              </a:rPr>
              <a:t>23 </a:t>
            </a:r>
            <a:r>
              <a:rPr 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FD93FF19-72A2-13B4-8A51-B0FFE70ED1F4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52646" y="4273343"/>
            <a:ext cx="242614" cy="1"/>
          </a:xfrm>
          <a:prstGeom prst="bentConnector3">
            <a:avLst>
              <a:gd name="adj1" fmla="val 50000"/>
            </a:avLst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A5BF7449-D2AB-9B3A-6C8D-305E65B52A63}"/>
              </a:ext>
            </a:extLst>
          </p:cNvPr>
          <p:cNvCxnSpPr>
            <a:cxnSpLocks/>
          </p:cNvCxnSpPr>
          <p:nvPr/>
        </p:nvCxnSpPr>
        <p:spPr>
          <a:xfrm flipV="1">
            <a:off x="3716952" y="4440784"/>
            <a:ext cx="2566801" cy="755320"/>
          </a:xfrm>
          <a:prstGeom prst="bentConnector3">
            <a:avLst>
              <a:gd name="adj1" fmla="val 50000"/>
            </a:avLst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CF2195D-5090-86B5-B2D0-FBEB2FFFB23A}"/>
              </a:ext>
            </a:extLst>
          </p:cNvPr>
          <p:cNvSpPr txBox="1"/>
          <p:nvPr/>
        </p:nvSpPr>
        <p:spPr>
          <a:xfrm>
            <a:off x="4520565" y="2598003"/>
            <a:ext cx="1897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Is refined by?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⇒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574CF7-534C-4E8D-AE3B-CE4BEB809569}"/>
              </a:ext>
            </a:extLst>
          </p:cNvPr>
          <p:cNvSpPr txBox="1"/>
          <p:nvPr/>
        </p:nvSpPr>
        <p:spPr>
          <a:xfrm>
            <a:off x="2704493" y="4027173"/>
            <a:ext cx="1378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LLVM’s </a:t>
            </a:r>
            <a:r>
              <a:rPr lang="en-US" sz="2400" dirty="0" err="1"/>
              <a:t>llc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7E5DE1-CF24-5809-C395-B29534655D0B}"/>
              </a:ext>
            </a:extLst>
          </p:cNvPr>
          <p:cNvSpPr txBox="1"/>
          <p:nvPr/>
        </p:nvSpPr>
        <p:spPr>
          <a:xfrm>
            <a:off x="4747851" y="5242237"/>
            <a:ext cx="1212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ARM-TV</a:t>
            </a:r>
            <a:br>
              <a:rPr lang="en-US" sz="2400" dirty="0"/>
            </a:br>
            <a:r>
              <a:rPr lang="en-US" sz="2400" dirty="0"/>
              <a:t>lifter</a:t>
            </a:r>
          </a:p>
        </p:txBody>
      </p:sp>
    </p:spTree>
    <p:extLst>
      <p:ext uri="{BB962C8B-B14F-4D97-AF65-F5344CB8AC3E}">
        <p14:creationId xmlns:p14="http://schemas.microsoft.com/office/powerpoint/2010/main" val="27426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61740-AE28-A5B6-86E7-F6947FDB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286603"/>
            <a:ext cx="11136085" cy="1450757"/>
          </a:xfrm>
        </p:spPr>
        <p:txBody>
          <a:bodyPr>
            <a:normAutofit/>
          </a:bodyPr>
          <a:lstStyle/>
          <a:p>
            <a:r>
              <a:rPr lang="en-US" sz="3800" dirty="0"/>
              <a:t>Generating the Lifter w/ Partial Evaluation From ARM Spec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5F485-237D-1F9E-DBC9-FD4014955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14" y="2564674"/>
            <a:ext cx="5674930" cy="2822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6C54DD-BD35-6FFF-9F5D-7E4D1F539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40" y="2418849"/>
            <a:ext cx="4360817" cy="666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B14688-F772-255C-7797-129E4C389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440" y="3701506"/>
            <a:ext cx="4783155" cy="25953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8529E3-1B3C-9DD8-2ADF-16BA3FF76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678" y="6322451"/>
            <a:ext cx="3480678" cy="3812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F79B39-1405-0690-5D58-93EC3E2415C7}"/>
              </a:ext>
            </a:extLst>
          </p:cNvPr>
          <p:cNvSpPr txBox="1"/>
          <p:nvPr/>
        </p:nvSpPr>
        <p:spPr>
          <a:xfrm>
            <a:off x="6568440" y="3085211"/>
            <a:ext cx="152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Reduced ASL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1DEFF93-DD24-CDB6-E11F-BCE7E88C2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823" y="1802554"/>
            <a:ext cx="10058400" cy="949476"/>
          </a:xfrm>
        </p:spPr>
        <p:txBody>
          <a:bodyPr/>
          <a:lstStyle/>
          <a:p>
            <a:pPr indent="-216000">
              <a:buFont typeface="Arial" panose="020B0604020202020204" pitchFamily="34" charset="0"/>
              <a:buChar char="•"/>
            </a:pPr>
            <a:r>
              <a:rPr lang="en-US" dirty="0"/>
              <a:t>Keep only relevant machine state (e.g., always in user mode)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11166C-6121-C8F8-467F-7AAEA48764E6}"/>
              </a:ext>
            </a:extLst>
          </p:cNvPr>
          <p:cNvSpPr txBox="1"/>
          <p:nvPr/>
        </p:nvSpPr>
        <p:spPr>
          <a:xfrm>
            <a:off x="342694" y="5484781"/>
            <a:ext cx="1930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ASL specification</a:t>
            </a:r>
          </a:p>
        </p:txBody>
      </p:sp>
    </p:spTree>
    <p:extLst>
      <p:ext uri="{BB962C8B-B14F-4D97-AF65-F5344CB8AC3E}">
        <p14:creationId xmlns:p14="http://schemas.microsoft.com/office/powerpoint/2010/main" val="207681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uiExpand="1" build="p"/>
      <p:bldP spid="14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850</Words>
  <Application>Microsoft Office PowerPoint</Application>
  <PresentationFormat>Widescreen</PresentationFormat>
  <Paragraphs>139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Consolas</vt:lpstr>
      <vt:lpstr>Retrospect</vt:lpstr>
      <vt:lpstr>Translation Validation for LLVM’s AArch64 Backend</vt:lpstr>
      <vt:lpstr>Typical Compiler</vt:lpstr>
      <vt:lpstr>What’s in a Backend?</vt:lpstr>
      <vt:lpstr>Are Compiler Backends Correct?</vt:lpstr>
      <vt:lpstr>Compiler Bugs = Security Vulnerabilities</vt:lpstr>
      <vt:lpstr>Translation Validation (TV) to the Rescue</vt:lpstr>
      <vt:lpstr>ARM-TV: Lifter + Alive2</vt:lpstr>
      <vt:lpstr>ARM-TV Example</vt:lpstr>
      <vt:lpstr>Generating the Lifter w/ Partial Evaluation From ARM Spec</vt:lpstr>
      <vt:lpstr>Checking ABI Compliance</vt:lpstr>
      <vt:lpstr>Alive2: Assembly Mode</vt:lpstr>
      <vt:lpstr>Alive2: Assembly Mode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2025-10-17T14:35:04Z</dcterms:created>
  <dcterms:modified xsi:type="dcterms:W3CDTF">2025-10-17T14:35:12Z</dcterms:modified>
</cp:coreProperties>
</file>