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Metadata/LabelInfo.xml" ContentType="application/vnd.ms-office.classificationlabel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microsoft.com/office/2020/02/relationships/classificationlabels" Target="docMetadata/LabelInfo.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48" r:id="rId1"/>
  </p:sldMasterIdLst>
  <p:notesMasterIdLst>
    <p:notesMasterId r:id="rId10"/>
  </p:notesMasterIdLst>
  <p:sldIdLst>
    <p:sldId id="256" r:id="rId2"/>
    <p:sldId id="257" r:id="rId3"/>
    <p:sldId id="261" r:id="rId4"/>
    <p:sldId id="258" r:id="rId5"/>
    <p:sldId id="259" r:id="rId6"/>
    <p:sldId id="260" r:id="rId7"/>
    <p:sldId id="263" r:id="rId8"/>
    <p:sldId id="262" r:id="rId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8000"/>
    <a:srgbClr val="0000FF"/>
    <a:srgbClr val="00FF00"/>
    <a:srgbClr val="FFFF00"/>
    <a:srgbClr val="FF33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ABCA5044-835B-4328-8BB0-80BA15D6342D}" v="83" dt="2021-05-19T10:30:33.96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8025" autoAdjust="0"/>
    <p:restoredTop sz="94660"/>
  </p:normalViewPr>
  <p:slideViewPr>
    <p:cSldViewPr snapToGrid="0">
      <p:cViewPr varScale="1">
        <p:scale>
          <a:sx n="119" d="100"/>
          <a:sy n="119" d="100"/>
        </p:scale>
        <p:origin x="96" y="192"/>
      </p:cViewPr>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5/10/relationships/revisionInfo" Target="revisionInfo.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diagrams/_rels/data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_rels/drawing1.xml.rels><?xml version="1.0" encoding="UTF-8" standalone="yes"?>
<Relationships xmlns="http://schemas.openxmlformats.org/package/2006/relationships"><Relationship Id="rId8" Type="http://schemas.openxmlformats.org/officeDocument/2006/relationships/image" Target="../media/image9.svg"/><Relationship Id="rId3" Type="http://schemas.openxmlformats.org/officeDocument/2006/relationships/image" Target="../media/image4.png"/><Relationship Id="rId7" Type="http://schemas.openxmlformats.org/officeDocument/2006/relationships/image" Target="../media/image8.png"/><Relationship Id="rId2" Type="http://schemas.openxmlformats.org/officeDocument/2006/relationships/image" Target="../media/image3.svg"/><Relationship Id="rId1" Type="http://schemas.openxmlformats.org/officeDocument/2006/relationships/image" Target="../media/image2.png"/><Relationship Id="rId6" Type="http://schemas.openxmlformats.org/officeDocument/2006/relationships/image" Target="../media/image7.svg"/><Relationship Id="rId5" Type="http://schemas.openxmlformats.org/officeDocument/2006/relationships/image" Target="../media/image6.png"/><Relationship Id="rId4" Type="http://schemas.openxmlformats.org/officeDocument/2006/relationships/image" Target="../media/image5.svg"/></Relationships>
</file>

<file path=ppt/diagrams/colors1.xml><?xml version="1.0" encoding="utf-8"?>
<dgm:colorsDef xmlns:dgm="http://schemas.openxmlformats.org/drawingml/2006/diagram" xmlns:a="http://schemas.openxmlformats.org/drawingml/2006/main" uniqueId="urn:microsoft.com/office/officeart/2018/5/colors/Iconchunking_neutralicontext_colorful1">
  <dgm:title val=""/>
  <dgm:desc val=""/>
  <dgm:catLst>
    <dgm:cat type="colorful" pri="10100"/>
  </dgm:catLst>
  <dgm:styleLbl name="node0">
    <dgm:fillClrLst meth="repeat">
      <a:schemeClr val="accent1"/>
    </dgm:fillClrLst>
    <dgm:linClrLst meth="repeat">
      <a:schemeClr val="lt1"/>
    </dgm:linClrLst>
    <dgm:effectClrLst/>
    <dgm:txLinClrLst/>
    <dgm:txFillClrLst/>
    <dgm:txEffectClrLst/>
  </dgm:styleLbl>
  <dgm:styleLbl name="node1">
    <dgm:fillClrLst meth="repeat">
      <a:schemeClr val="bg1"/>
    </dgm:fillClrLst>
    <dgm:linClrLst meth="repeat">
      <a:schemeClr val="lt1">
        <a:alpha val="0"/>
      </a:schemeClr>
    </dgm:linClrLst>
    <dgm:effectClrLst/>
    <dgm:txLinClrLst/>
    <dgm:txFillClrLst meth="repeat">
      <a:schemeClr val="dk1"/>
    </dgm:txFillClrLst>
    <dgm:txEffectClrLst/>
  </dgm:styleLbl>
  <dgm:styleLbl name="alignNode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dgm:txEffectClrLst/>
  </dgm:styleLbl>
  <dgm:styleLbl name="lnNode1">
    <dgm:fillClrLst meth="repeat">
      <a:schemeClr val="accent2"/>
      <a:schemeClr val="accent3"/>
      <a:schemeClr val="accent4"/>
      <a:schemeClr val="accent5"/>
      <a:schemeClr val="accent6"/>
    </dgm:fillClrLst>
    <dgm:linClrLst meth="repeat">
      <a:schemeClr val="lt1"/>
    </dgm:linClrLst>
    <dgm:effectClrLst/>
    <dgm:txLinClrLst/>
    <dgm:txFillClrLst/>
    <dgm:txEffectClrLst/>
  </dgm:styleLbl>
  <dgm:styleLbl name="vennNode1">
    <dgm:fillClrLst meth="repeat">
      <a:schemeClr val="accent2">
        <a:alpha val="50000"/>
      </a:schemeClr>
      <a:schemeClr val="accent3">
        <a:alpha val="50000"/>
      </a:schemeClr>
      <a:schemeClr val="accent4">
        <a:alpha val="50000"/>
      </a:schemeClr>
      <a:schemeClr val="accent5">
        <a:alpha val="50000"/>
      </a:schemeClr>
      <a:schemeClr val="accent6">
        <a:alpha val="50000"/>
      </a:schemeClr>
    </dgm:fillClrLst>
    <dgm:linClrLst meth="repeat">
      <a:schemeClr val="lt1"/>
    </dgm:linClrLst>
    <dgm:effectClrLst/>
    <dgm:txLinClrLst/>
    <dgm:txFillClrLst/>
    <dgm:txEffectClrLst/>
  </dgm:styleLbl>
  <dgm:styleLbl name="node2">
    <dgm:fillClrLst>
      <a:schemeClr val="accent2"/>
    </dgm:fillClrLst>
    <dgm:linClrLst meth="repeat">
      <a:schemeClr val="lt1"/>
    </dgm:linClrLst>
    <dgm:effectClrLst/>
    <dgm:txLinClrLst/>
    <dgm:txFillClrLst/>
    <dgm:txEffectClrLst/>
  </dgm:styleLbl>
  <dgm:styleLbl name="node3">
    <dgm:fillClrLst>
      <a:schemeClr val="accent3"/>
    </dgm:fillClrLst>
    <dgm:linClrLst meth="repeat">
      <a:schemeClr val="lt1"/>
    </dgm:linClrLst>
    <dgm:effectClrLst/>
    <dgm:txLinClrLst/>
    <dgm:txFillClrLst/>
    <dgm:txEffectClrLst/>
  </dgm:styleLbl>
  <dgm:styleLbl name="node4">
    <dgm:fillClrLst>
      <a:schemeClr val="accent4"/>
    </dgm:fillClrLst>
    <dgm:linClrLst meth="repeat">
      <a:schemeClr val="lt1"/>
    </dgm:linClrLst>
    <dgm:effectClrLst/>
    <dgm:txLinClrLst/>
    <dgm:txFillClrLst/>
    <dgm:txEffectClrLst/>
  </dgm:styleLbl>
  <dgm:styleLbl name="fgImgPlace1">
    <dgm:fillClrLst meth="repeat">
      <a:schemeClr val="accent2">
        <a:tint val="50000"/>
      </a:schemeClr>
      <a:schemeClr val="accent3">
        <a:tint val="50000"/>
      </a:schemeClr>
      <a:schemeClr val="accent4">
        <a:tint val="50000"/>
      </a:schemeClr>
      <a:schemeClr val="accent5">
        <a:tint val="50000"/>
      </a:schemeClr>
      <a:schemeClr val="accent6">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1">
        <a:tint val="50000"/>
      </a:schemeClr>
      <a:schemeClr val="accent2">
        <a:tint val="2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2"/>
      <a:schemeClr val="accent3"/>
      <a:schemeClr val="accent4"/>
      <a:schemeClr val="accent5"/>
      <a:schemeClr val="accent6"/>
    </dgm:fillClrLst>
    <dgm:linClrLst meth="cycle">
      <a:schemeClr val="lt1"/>
    </dgm:linClrLst>
    <dgm:effectClrLst/>
    <dgm:txLinClrLst/>
    <dgm:txFillClrLst/>
    <dgm:txEffectClrLst/>
  </dgm:styleLbl>
  <dgm:styleLbl name="f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bgSibTrans2D1">
    <dgm:fillClrLst meth="repeat">
      <a:schemeClr val="accent2"/>
      <a:schemeClr val="accent3"/>
      <a:schemeClr val="accent4"/>
      <a:schemeClr val="accent5"/>
      <a:schemeClr val="accent6"/>
    </dgm:fillClrLst>
    <dgm:linClrLst meth="cycle">
      <a:schemeClr val="lt1"/>
    </dgm:linClrLst>
    <dgm:effectClrLst/>
    <dgm:txLinClrLst/>
    <dgm:txFillClrLst meth="repeat">
      <a:schemeClr val="lt1"/>
    </dgm:txFillClrLst>
    <dgm:txEffectClrLst/>
  </dgm:styleLbl>
  <dgm:styleLbl name="sibTrans1D1">
    <dgm:fillClrLst meth="repeat">
      <a:schemeClr val="accent2"/>
      <a:schemeClr val="accent3"/>
      <a:schemeClr val="accent4"/>
      <a:schemeClr val="accent5"/>
      <a:schemeClr val="accent6"/>
    </dgm:fillClrLst>
    <dgm:linClrLst meth="repeat">
      <a:schemeClr val="accent2"/>
      <a:schemeClr val="accent3"/>
      <a:schemeClr val="accent4"/>
      <a:schemeClr val="accent5"/>
      <a:schemeClr val="accent6"/>
    </dgm:linClrLst>
    <dgm:effectClrLst/>
    <dgm:txLinClrLst/>
    <dgm:txFillClrLst meth="repeat">
      <a:schemeClr val="tx1"/>
    </dgm:txFillClrLst>
    <dgm:txEffectClrLst/>
  </dgm:styleLbl>
  <dgm:styleLbl name="callout">
    <dgm:fillClrLst meth="repeat">
      <a:schemeClr val="accent2"/>
    </dgm:fillClrLst>
    <dgm:linClrLst meth="repeat">
      <a:schemeClr val="accent2">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2"/>
    </dgm:fillClrLst>
    <dgm:linClrLst meth="repeat">
      <a:schemeClr val="lt1"/>
    </dgm:linClrLst>
    <dgm:effectClrLst/>
    <dgm:txLinClrLst/>
    <dgm:txFillClrLst/>
    <dgm:txEffectClrLst/>
  </dgm:styleLbl>
  <dgm:styleLbl name="asst2">
    <dgm:fillClrLst>
      <a:schemeClr val="accent3"/>
    </dgm:fillClrLst>
    <dgm:linClrLst meth="repeat">
      <a:schemeClr val="lt1"/>
    </dgm:linClrLst>
    <dgm:effectClrLst/>
    <dgm:txLinClrLst/>
    <dgm:txFillClrLst/>
    <dgm:txEffectClrLst/>
  </dgm:styleLbl>
  <dgm:styleLbl name="asst3">
    <dgm:fillClrLst>
      <a:schemeClr val="accent4"/>
    </dgm:fillClrLst>
    <dgm:linClrLst meth="repeat">
      <a:schemeClr val="lt1"/>
    </dgm:linClrLst>
    <dgm:effectClrLst/>
    <dgm:txLinClrLst/>
    <dgm:txFillClrLst/>
    <dgm:txEffectClrLst/>
  </dgm:styleLbl>
  <dgm:styleLbl name="asst4">
    <dgm:fillClrLst>
      <a:schemeClr val="accent5"/>
    </dgm:fillClrLst>
    <dgm:linClrLst meth="repeat">
      <a:schemeClr val="lt1"/>
    </dgm:linClrLst>
    <dgm:effectClrLst/>
    <dgm:txLinClrLst/>
    <dgm:txFillClrLst/>
    <dgm:txEffectClrLst/>
  </dgm:styleLbl>
  <dgm:styleLbl name="parChTrans2D1">
    <dgm:fillClrLst meth="repeat">
      <a:schemeClr val="accent2"/>
    </dgm:fillClrLst>
    <dgm:linClrLst meth="repeat">
      <a:schemeClr val="lt1"/>
    </dgm:linClrLst>
    <dgm:effectClrLst/>
    <dgm:txLinClrLst/>
    <dgm:txFillClrLst meth="repeat">
      <a:schemeClr val="lt1"/>
    </dgm:txFillClrLst>
    <dgm:txEffectClrLst/>
  </dgm:styleLbl>
  <dgm:styleLbl name="parChTrans2D2">
    <dgm:fillClrLst meth="repeat">
      <a:schemeClr val="accent3"/>
    </dgm:fillClrLst>
    <dgm:linClrLst meth="repeat">
      <a:schemeClr val="lt1"/>
    </dgm:linClrLst>
    <dgm:effectClrLst/>
    <dgm:txLinClrLst/>
    <dgm:txFillClrLst/>
    <dgm:txEffectClrLst/>
  </dgm:styleLbl>
  <dgm:styleLbl name="parChTrans2D3">
    <dgm:fillClrLst meth="repeat">
      <a:schemeClr val="accent4"/>
    </dgm:fillClrLst>
    <dgm:linClrLst meth="repeat">
      <a:schemeClr val="lt1"/>
    </dgm:linClrLst>
    <dgm:effectClrLst/>
    <dgm:txLinClrLst/>
    <dgm:txFillClrLst/>
    <dgm:txEffectClrLst/>
  </dgm:styleLbl>
  <dgm:styleLbl name="parChTrans2D4">
    <dgm:fillClrLst meth="repeat">
      <a:schemeClr val="accent5"/>
    </dgm:fillClrLst>
    <dgm:linClrLst meth="repeat">
      <a:schemeClr val="lt1"/>
    </dgm:linClrLst>
    <dgm:effectClrLst/>
    <dgm:txLinClrLst/>
    <dgm:txFillClrLst meth="repeat">
      <a:schemeClr val="lt1"/>
    </dgm:txFillClrLst>
    <dgm:txEffectClrLst/>
  </dgm:styleLbl>
  <dgm:styleLbl name="parChTrans1D1">
    <dgm:fillClrLst meth="repeat">
      <a:schemeClr val="accent2"/>
    </dgm:fillClrLst>
    <dgm:linClrLst meth="repeat">
      <a:schemeClr val="accent1"/>
    </dgm:linClrLst>
    <dgm:effectClrLst/>
    <dgm:txLinClrLst/>
    <dgm:txFillClrLst meth="repeat">
      <a:schemeClr val="tx1"/>
    </dgm:txFillClrLst>
    <dgm:txEffectClrLst/>
  </dgm:styleLbl>
  <dgm:styleLbl name="parChTrans1D2">
    <dgm:fillClrLst meth="repeat">
      <a:schemeClr val="accent3">
        <a:tint val="90000"/>
      </a:schemeClr>
    </dgm:fillClrLst>
    <dgm:linClrLst meth="repeat">
      <a:schemeClr val="accent2"/>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3"/>
    </dgm:linClrLst>
    <dgm:effectClrLst/>
    <dgm:txLinClrLst/>
    <dgm:txFillClrLst meth="repeat">
      <a:schemeClr val="tx1"/>
    </dgm:txFillClrLst>
    <dgm:txEffectClrLst/>
  </dgm:styleLbl>
  <dgm:styleLbl name="parChTrans1D4">
    <dgm:fillClrLst meth="repeat">
      <a:schemeClr val="accent5">
        <a:tint val="50000"/>
      </a:schemeClr>
    </dgm:fillClrLst>
    <dgm:linClrLst meth="repeat">
      <a:schemeClr val="accent4"/>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F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Align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solidBgAcc1">
    <dgm:fillClrLst meth="repeat">
      <a:schemeClr val="lt1"/>
    </dgm:fillClrLst>
    <dgm:linClrLst meth="repeat">
      <a:schemeClr val="accent2"/>
      <a:schemeClr val="accent3"/>
      <a:schemeClr val="accent4"/>
      <a:schemeClr val="accent5"/>
      <a:schemeClr val="accent6"/>
    </dgm:linClrLst>
    <dgm:effectClrLst/>
    <dgm:txLinClrLst/>
    <dgm:txFillClrLst meth="repeat">
      <a:schemeClr val="dk1"/>
    </dgm:txFillClrLst>
    <dgm:txEffectClrLst/>
  </dgm:styleLbl>
  <dgm:styleLbl name="f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align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bgAccFollowNode1">
    <dgm:fill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fillClrLst>
    <dgm:linClrLst meth="repeat">
      <a:schemeClr val="accent2">
        <a:tint val="40000"/>
        <a:alpha val="90000"/>
      </a:schemeClr>
      <a:schemeClr val="accent3">
        <a:tint val="40000"/>
        <a:alpha val="90000"/>
      </a:schemeClr>
      <a:schemeClr val="accent4">
        <a:tint val="40000"/>
        <a:alpha val="90000"/>
      </a:schemeClr>
      <a:schemeClr val="accent5">
        <a:tint val="40000"/>
        <a:alpha val="90000"/>
      </a:schemeClr>
      <a:schemeClr val="accent6">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1"/>
    </dgm:linClrLst>
    <dgm:effectClrLst/>
    <dgm:txLinClrLst/>
    <dgm:txFillClrLst meth="repeat">
      <a:schemeClr val="dk1"/>
    </dgm:txFillClrLst>
    <dgm:txEffectClrLst/>
  </dgm:styleLbl>
  <dgm:styleLbl name="fgAcc2">
    <dgm:fillClrLst meth="repeat">
      <a:schemeClr val="lt1">
        <a:alpha val="90000"/>
      </a:schemeClr>
    </dgm:fillClrLst>
    <dgm:linClrLst>
      <a:schemeClr val="accent2"/>
    </dgm:linClrLst>
    <dgm:effectClrLst/>
    <dgm:txLinClrLst/>
    <dgm:txFillClrLst meth="repeat">
      <a:schemeClr val="dk1"/>
    </dgm:txFillClrLst>
    <dgm:txEffectClrLst/>
  </dgm:styleLbl>
  <dgm:styleLbl name="fgAcc3">
    <dgm:fillClrLst meth="repeat">
      <a:schemeClr val="lt1">
        <a:alpha val="90000"/>
      </a:schemeClr>
    </dgm:fillClrLst>
    <dgm:linClrLst>
      <a:schemeClr val="accent3"/>
    </dgm:linClrLst>
    <dgm:effectClrLst/>
    <dgm:txLinClrLst/>
    <dgm:txFillClrLst meth="repeat">
      <a:schemeClr val="dk1"/>
    </dgm:txFillClrLst>
    <dgm:txEffectClrLst/>
  </dgm:styleLbl>
  <dgm:styleLbl name="fgAcc4">
    <dgm:fillClrLst meth="repeat">
      <a:schemeClr val="lt1">
        <a:alpha val="90000"/>
      </a:schemeClr>
    </dgm:fillClrLst>
    <dgm:linClrLst>
      <a:schemeClr val="accent4"/>
    </dgm:linClrLst>
    <dgm:effectClrLst/>
    <dgm:txLinClrLst/>
    <dgm:txFillClrLst meth="repeat">
      <a:schemeClr val="dk1"/>
    </dgm:txFillClrLst>
    <dgm:txEffectClrLst/>
  </dgm:styleLbl>
  <dgm:styleLbl name="bgShp">
    <dgm:fillClrLst meth="repeat">
      <a:schemeClr val="accent2"/>
      <a:schemeClr val="accent3"/>
      <a:schemeClr val="accent4"/>
      <a:schemeClr val="accent5"/>
      <a:schemeClr val="accent6"/>
    </dgm:fillClrLst>
    <dgm:linClrLst meth="repeat">
      <a:schemeClr val="lt1">
        <a:alpha val="0"/>
      </a:schemeClr>
    </dgm:linClrLst>
    <dgm:effectClrLst/>
    <dgm:txLinClrLst/>
    <dgm:txFillClrLst/>
    <dgm:txEffectClrLst/>
  </dgm:styleLbl>
  <dgm:styleLbl name="dkBgShp">
    <dgm:fillClrLst meth="repeat">
      <a:schemeClr val="accent2">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2"/>
    </dgm:linClrLst>
    <dgm:effectClrLst/>
    <dgm:txLinClrLst/>
    <dgm:txFillClrLst meth="repeat">
      <a:schemeClr val="lt1"/>
    </dgm:txFillClrLst>
    <dgm:txEffectClrLst/>
  </dgm:styleLbl>
  <dgm:styleLbl name="fgShp">
    <dgm:fillClrLst meth="repeat">
      <a:schemeClr val="accent2">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bg1"/>
    </dgm:txFillClrLst>
    <dgm:txEffectClrLst/>
  </dgm:styleLbl>
</dgm:colorsDef>
</file>

<file path=ppt/diagrams/data1.xml><?xml version="1.0" encoding="utf-8"?>
<dgm:dataModel xmlns:dgm="http://schemas.openxmlformats.org/drawingml/2006/diagram" xmlns:a="http://schemas.openxmlformats.org/drawingml/2006/main">
  <dgm:ptLst>
    <dgm:pt modelId="{3EA498CF-C34E-4CBE-AD24-0FA8CF0ACB5E}" type="doc">
      <dgm:prSet loTypeId="urn:microsoft.com/office/officeart/2018/2/layout/IconVerticalSolidList" loCatId="icon" qsTypeId="urn:microsoft.com/office/officeart/2005/8/quickstyle/simple1" qsCatId="simple" csTypeId="urn:microsoft.com/office/officeart/2018/5/colors/Iconchunking_neutralicontext_colorful1" csCatId="colorful" phldr="1"/>
      <dgm:spPr/>
      <dgm:t>
        <a:bodyPr/>
        <a:lstStyle/>
        <a:p>
          <a:endParaRPr lang="en-US"/>
        </a:p>
      </dgm:t>
    </dgm:pt>
    <dgm:pt modelId="{37678F9A-0E4D-431F-8F21-1E445FC7664D}">
      <dgm:prSet/>
      <dgm:spPr/>
      <dgm:t>
        <a:bodyPr/>
        <a:lstStyle/>
        <a:p>
          <a:r>
            <a:rPr lang="en-US"/>
            <a:t>Simple implementation bugs</a:t>
          </a:r>
        </a:p>
      </dgm:t>
    </dgm:pt>
    <dgm:pt modelId="{AE5131E1-7177-4539-9B72-9AF1C6E0A96C}" type="parTrans" cxnId="{1904671E-7A86-4EDC-AF93-B6B6F7583283}">
      <dgm:prSet/>
      <dgm:spPr/>
      <dgm:t>
        <a:bodyPr/>
        <a:lstStyle/>
        <a:p>
          <a:endParaRPr lang="en-US"/>
        </a:p>
      </dgm:t>
    </dgm:pt>
    <dgm:pt modelId="{065EBEBD-5304-4CD4-9849-22F9C3EE10AE}" type="sibTrans" cxnId="{1904671E-7A86-4EDC-AF93-B6B6F7583283}">
      <dgm:prSet/>
      <dgm:spPr/>
      <dgm:t>
        <a:bodyPr/>
        <a:lstStyle/>
        <a:p>
          <a:endParaRPr lang="en-US"/>
        </a:p>
      </dgm:t>
    </dgm:pt>
    <dgm:pt modelId="{73004AAC-1D45-4F86-B105-F6E04CBCC5C7}">
      <dgm:prSet/>
      <dgm:spPr/>
      <dgm:t>
        <a:bodyPr/>
        <a:lstStyle/>
        <a:p>
          <a:r>
            <a:rPr lang="en-US"/>
            <a:t>Complex architectural flaws</a:t>
          </a:r>
        </a:p>
      </dgm:t>
    </dgm:pt>
    <dgm:pt modelId="{1C625C60-0F80-4B21-BBB6-7FDA564DC7EC}" type="parTrans" cxnId="{8AC45729-789A-4CCF-A96A-93C521E5C6FE}">
      <dgm:prSet/>
      <dgm:spPr/>
      <dgm:t>
        <a:bodyPr/>
        <a:lstStyle/>
        <a:p>
          <a:endParaRPr lang="en-US"/>
        </a:p>
      </dgm:t>
    </dgm:pt>
    <dgm:pt modelId="{D9A22FCB-5331-4CD9-AAFB-C89C79DEBB13}" type="sibTrans" cxnId="{8AC45729-789A-4CCF-A96A-93C521E5C6FE}">
      <dgm:prSet/>
      <dgm:spPr/>
      <dgm:t>
        <a:bodyPr/>
        <a:lstStyle/>
        <a:p>
          <a:endParaRPr lang="en-US"/>
        </a:p>
      </dgm:t>
    </dgm:pt>
    <dgm:pt modelId="{56348DAF-4C46-415A-85C3-E9D0C2AD1902}">
      <dgm:prSet/>
      <dgm:spPr/>
      <dgm:t>
        <a:bodyPr/>
        <a:lstStyle/>
        <a:p>
          <a:r>
            <a:rPr lang="en-US" dirty="0"/>
            <a:t>What’s the impact of a different semantics? What breaks?</a:t>
          </a:r>
        </a:p>
      </dgm:t>
    </dgm:pt>
    <dgm:pt modelId="{E7BA8E3F-CB38-43A3-8102-3BB7F248527C}" type="parTrans" cxnId="{AA523B30-CE2D-482F-9948-55CAE35DC541}">
      <dgm:prSet/>
      <dgm:spPr/>
      <dgm:t>
        <a:bodyPr/>
        <a:lstStyle/>
        <a:p>
          <a:endParaRPr lang="en-US"/>
        </a:p>
      </dgm:t>
    </dgm:pt>
    <dgm:pt modelId="{DFFD0249-9378-4D6C-99E7-02FAFBAD04C7}" type="sibTrans" cxnId="{AA523B30-CE2D-482F-9948-55CAE35DC541}">
      <dgm:prSet/>
      <dgm:spPr/>
      <dgm:t>
        <a:bodyPr/>
        <a:lstStyle/>
        <a:p>
          <a:endParaRPr lang="en-US"/>
        </a:p>
      </dgm:t>
    </dgm:pt>
    <dgm:pt modelId="{B6C94342-6F21-46D5-88B8-7BB3511355EC}">
      <dgm:prSet/>
      <dgm:spPr/>
      <dgm:t>
        <a:bodyPr/>
        <a:lstStyle/>
        <a:p>
          <a:r>
            <a:rPr lang="en-US"/>
            <a:t>How to guarantee a fix is complete across millions of LoC?</a:t>
          </a:r>
        </a:p>
      </dgm:t>
    </dgm:pt>
    <dgm:pt modelId="{00FD1FBA-1304-4BDB-9579-966828CAA42E}" type="parTrans" cxnId="{3B6C055B-EE2F-4756-AE4F-AAECFFD8E973}">
      <dgm:prSet/>
      <dgm:spPr/>
      <dgm:t>
        <a:bodyPr/>
        <a:lstStyle/>
        <a:p>
          <a:endParaRPr lang="en-US"/>
        </a:p>
      </dgm:t>
    </dgm:pt>
    <dgm:pt modelId="{5598EF50-CD06-4F48-96A9-E551861F0B3B}" type="sibTrans" cxnId="{3B6C055B-EE2F-4756-AE4F-AAECFFD8E973}">
      <dgm:prSet/>
      <dgm:spPr/>
      <dgm:t>
        <a:bodyPr/>
        <a:lstStyle/>
        <a:p>
          <a:endParaRPr lang="en-US"/>
        </a:p>
      </dgm:t>
    </dgm:pt>
    <dgm:pt modelId="{821F1307-B347-447F-B57F-35F8F01C4400}">
      <dgm:prSet/>
      <dgm:spPr/>
      <dgm:t>
        <a:bodyPr/>
        <a:lstStyle/>
        <a:p>
          <a:r>
            <a:rPr lang="en-US"/>
            <a:t>Specification document (LangRef) is huge and not always clear</a:t>
          </a:r>
        </a:p>
      </dgm:t>
    </dgm:pt>
    <dgm:pt modelId="{D1CC2734-96B9-4346-B43E-86513D1C8B0E}" type="parTrans" cxnId="{4E0432DA-DD2A-48A6-A1E0-7A8D5257EE8D}">
      <dgm:prSet/>
      <dgm:spPr/>
      <dgm:t>
        <a:bodyPr/>
        <a:lstStyle/>
        <a:p>
          <a:endParaRPr lang="en-US"/>
        </a:p>
      </dgm:t>
    </dgm:pt>
    <dgm:pt modelId="{425E005E-0FEE-40AA-BA67-5BFED0252A03}" type="sibTrans" cxnId="{4E0432DA-DD2A-48A6-A1E0-7A8D5257EE8D}">
      <dgm:prSet/>
      <dgm:spPr/>
      <dgm:t>
        <a:bodyPr/>
        <a:lstStyle/>
        <a:p>
          <a:endParaRPr lang="en-US"/>
        </a:p>
      </dgm:t>
    </dgm:pt>
    <dgm:pt modelId="{C030E139-C8E2-43E2-9121-FB2C3BABBE7F}">
      <dgm:prSet/>
      <dgm:spPr/>
      <dgm:t>
        <a:bodyPr/>
        <a:lstStyle/>
        <a:p>
          <a:r>
            <a:rPr lang="en-US"/>
            <a:t>Impact of compiler bugs is critical (security incl)</a:t>
          </a:r>
        </a:p>
      </dgm:t>
    </dgm:pt>
    <dgm:pt modelId="{0A544C53-C6A0-4EBF-886D-81DA5A36C714}" type="parTrans" cxnId="{4D049EF0-7B84-4E01-945C-ACCC7100335F}">
      <dgm:prSet/>
      <dgm:spPr/>
      <dgm:t>
        <a:bodyPr/>
        <a:lstStyle/>
        <a:p>
          <a:endParaRPr lang="en-US"/>
        </a:p>
      </dgm:t>
    </dgm:pt>
    <dgm:pt modelId="{16472B73-ED83-4991-94C8-28ACA0AB3999}" type="sibTrans" cxnId="{4D049EF0-7B84-4E01-945C-ACCC7100335F}">
      <dgm:prSet/>
      <dgm:spPr/>
      <dgm:t>
        <a:bodyPr/>
        <a:lstStyle/>
        <a:p>
          <a:endParaRPr lang="en-US"/>
        </a:p>
      </dgm:t>
    </dgm:pt>
    <dgm:pt modelId="{73E2950C-954E-4A79-8BAC-92604818C970}" type="pres">
      <dgm:prSet presAssocID="{3EA498CF-C34E-4CBE-AD24-0FA8CF0ACB5E}" presName="root" presStyleCnt="0">
        <dgm:presLayoutVars>
          <dgm:dir/>
          <dgm:resizeHandles val="exact"/>
        </dgm:presLayoutVars>
      </dgm:prSet>
      <dgm:spPr/>
    </dgm:pt>
    <dgm:pt modelId="{5B9273FE-666C-4F1A-8679-8D5461330698}" type="pres">
      <dgm:prSet presAssocID="{37678F9A-0E4D-431F-8F21-1E445FC7664D}" presName="compNode" presStyleCnt="0"/>
      <dgm:spPr/>
    </dgm:pt>
    <dgm:pt modelId="{9453DFAB-4440-4184-BB96-E896CC49228C}" type="pres">
      <dgm:prSet presAssocID="{37678F9A-0E4D-431F-8F21-1E445FC7664D}" presName="bgRect" presStyleLbl="bgShp" presStyleIdx="0" presStyleCnt="4"/>
      <dgm:spPr/>
    </dgm:pt>
    <dgm:pt modelId="{5F4D097A-FAD9-4ADE-A30A-CFF7B7489EA2}" type="pres">
      <dgm:prSet presAssocID="{37678F9A-0E4D-431F-8F21-1E445FC7664D}" presName="iconRect" presStyleLbl="node1" presStyleIdx="0" presStyleCnt="4"/>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a:noFill/>
        </a:ln>
      </dgm:spPr>
      <dgm:extLst>
        <a:ext uri="{E40237B7-FDA0-4F09-8148-C483321AD2D9}">
          <dgm14:cNvPr xmlns:dgm14="http://schemas.microsoft.com/office/drawing/2010/diagram" id="0" name="" descr="Bug"/>
        </a:ext>
      </dgm:extLst>
    </dgm:pt>
    <dgm:pt modelId="{CC9CDA58-E403-49D5-BF1F-37A923EAA493}" type="pres">
      <dgm:prSet presAssocID="{37678F9A-0E4D-431F-8F21-1E445FC7664D}" presName="spaceRect" presStyleCnt="0"/>
      <dgm:spPr/>
    </dgm:pt>
    <dgm:pt modelId="{250EC381-1ECF-41D2-9A6B-7F36C687C3EC}" type="pres">
      <dgm:prSet presAssocID="{37678F9A-0E4D-431F-8F21-1E445FC7664D}" presName="parTx" presStyleLbl="revTx" presStyleIdx="0" presStyleCnt="5">
        <dgm:presLayoutVars>
          <dgm:chMax val="0"/>
          <dgm:chPref val="0"/>
        </dgm:presLayoutVars>
      </dgm:prSet>
      <dgm:spPr/>
    </dgm:pt>
    <dgm:pt modelId="{7417BFDF-5F84-43F9-9621-32403DB1C391}" type="pres">
      <dgm:prSet presAssocID="{065EBEBD-5304-4CD4-9849-22F9C3EE10AE}" presName="sibTrans" presStyleCnt="0"/>
      <dgm:spPr/>
    </dgm:pt>
    <dgm:pt modelId="{863ADDD1-364E-4768-ADD1-0CD4B1366363}" type="pres">
      <dgm:prSet presAssocID="{73004AAC-1D45-4F86-B105-F6E04CBCC5C7}" presName="compNode" presStyleCnt="0"/>
      <dgm:spPr/>
    </dgm:pt>
    <dgm:pt modelId="{8CB59F6C-3BDC-4D74-9722-0004F41D2E4A}" type="pres">
      <dgm:prSet presAssocID="{73004AAC-1D45-4F86-B105-F6E04CBCC5C7}" presName="bgRect" presStyleLbl="bgShp" presStyleIdx="1" presStyleCnt="4"/>
      <dgm:spPr/>
    </dgm:pt>
    <dgm:pt modelId="{4C831CC9-DBB9-4ADE-B4AB-4C4A9E6D8D5E}" type="pres">
      <dgm:prSet presAssocID="{73004AAC-1D45-4F86-B105-F6E04CBCC5C7}" presName="iconRect" presStyleLbl="node1" presStyleIdx="1" presStyleCnt="4"/>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a:noFill/>
        </a:ln>
      </dgm:spPr>
      <dgm:extLst>
        <a:ext uri="{E40237B7-FDA0-4F09-8148-C483321AD2D9}">
          <dgm14:cNvPr xmlns:dgm14="http://schemas.microsoft.com/office/drawing/2010/diagram" id="0" name="" descr="Processor"/>
        </a:ext>
      </dgm:extLst>
    </dgm:pt>
    <dgm:pt modelId="{36313CF2-7677-448E-94CC-B6931F73A466}" type="pres">
      <dgm:prSet presAssocID="{73004AAC-1D45-4F86-B105-F6E04CBCC5C7}" presName="spaceRect" presStyleCnt="0"/>
      <dgm:spPr/>
    </dgm:pt>
    <dgm:pt modelId="{62CBE87A-B7C6-4329-B82A-99FB24DDE33B}" type="pres">
      <dgm:prSet presAssocID="{73004AAC-1D45-4F86-B105-F6E04CBCC5C7}" presName="parTx" presStyleLbl="revTx" presStyleIdx="1" presStyleCnt="5">
        <dgm:presLayoutVars>
          <dgm:chMax val="0"/>
          <dgm:chPref val="0"/>
        </dgm:presLayoutVars>
      </dgm:prSet>
      <dgm:spPr/>
    </dgm:pt>
    <dgm:pt modelId="{9670580A-81FD-4071-9BD1-2AE5D0A3A6EC}" type="pres">
      <dgm:prSet presAssocID="{73004AAC-1D45-4F86-B105-F6E04CBCC5C7}" presName="desTx" presStyleLbl="revTx" presStyleIdx="2" presStyleCnt="5">
        <dgm:presLayoutVars/>
      </dgm:prSet>
      <dgm:spPr/>
    </dgm:pt>
    <dgm:pt modelId="{D732483D-23D4-4B47-ABE1-DA43D4028B1D}" type="pres">
      <dgm:prSet presAssocID="{D9A22FCB-5331-4CD9-AAFB-C89C79DEBB13}" presName="sibTrans" presStyleCnt="0"/>
      <dgm:spPr/>
    </dgm:pt>
    <dgm:pt modelId="{03A4CC18-44F7-4FFD-AEF2-F92B03760301}" type="pres">
      <dgm:prSet presAssocID="{821F1307-B347-447F-B57F-35F8F01C4400}" presName="compNode" presStyleCnt="0"/>
      <dgm:spPr/>
    </dgm:pt>
    <dgm:pt modelId="{01BEE6FD-44E0-46A2-99D6-54170EF7C5E7}" type="pres">
      <dgm:prSet presAssocID="{821F1307-B347-447F-B57F-35F8F01C4400}" presName="bgRect" presStyleLbl="bgShp" presStyleIdx="2" presStyleCnt="4"/>
      <dgm:spPr/>
    </dgm:pt>
    <dgm:pt modelId="{5773DDDA-7825-448C-B89F-869AF2B5A94E}" type="pres">
      <dgm:prSet presAssocID="{821F1307-B347-447F-B57F-35F8F01C4400}" presName="iconRect" presStyleLbl="node1" presStyleIdx="2" presStyleCnt="4"/>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a:noFill/>
        </a:ln>
      </dgm:spPr>
      <dgm:extLst>
        <a:ext uri="{E40237B7-FDA0-4F09-8148-C483321AD2D9}">
          <dgm14:cNvPr xmlns:dgm14="http://schemas.microsoft.com/office/drawing/2010/diagram" id="0" name="" descr="Document"/>
        </a:ext>
      </dgm:extLst>
    </dgm:pt>
    <dgm:pt modelId="{2A12C2E8-9BE1-42CB-BC99-B492E041B63F}" type="pres">
      <dgm:prSet presAssocID="{821F1307-B347-447F-B57F-35F8F01C4400}" presName="spaceRect" presStyleCnt="0"/>
      <dgm:spPr/>
    </dgm:pt>
    <dgm:pt modelId="{A68594E5-CBEB-458C-B32F-7E8454E9C9D3}" type="pres">
      <dgm:prSet presAssocID="{821F1307-B347-447F-B57F-35F8F01C4400}" presName="parTx" presStyleLbl="revTx" presStyleIdx="3" presStyleCnt="5">
        <dgm:presLayoutVars>
          <dgm:chMax val="0"/>
          <dgm:chPref val="0"/>
        </dgm:presLayoutVars>
      </dgm:prSet>
      <dgm:spPr/>
    </dgm:pt>
    <dgm:pt modelId="{8ADCC708-7EEA-42C4-BDEF-9C661427C610}" type="pres">
      <dgm:prSet presAssocID="{425E005E-0FEE-40AA-BA67-5BFED0252A03}" presName="sibTrans" presStyleCnt="0"/>
      <dgm:spPr/>
    </dgm:pt>
    <dgm:pt modelId="{C55D39C6-6BC5-427E-9D68-2CC7B19EE73F}" type="pres">
      <dgm:prSet presAssocID="{C030E139-C8E2-43E2-9121-FB2C3BABBE7F}" presName="compNode" presStyleCnt="0"/>
      <dgm:spPr/>
    </dgm:pt>
    <dgm:pt modelId="{54A906F5-FF83-4FD8-B2C7-9860047AA6DC}" type="pres">
      <dgm:prSet presAssocID="{C030E139-C8E2-43E2-9121-FB2C3BABBE7F}" presName="bgRect" presStyleLbl="bgShp" presStyleIdx="3" presStyleCnt="4"/>
      <dgm:spPr/>
    </dgm:pt>
    <dgm:pt modelId="{46E516F0-EA0E-430C-B40C-F99619CCF92E}" type="pres">
      <dgm:prSet presAssocID="{C030E139-C8E2-43E2-9121-FB2C3BABBE7F}" presName="iconRect" presStyleLbl="node1" presStyleIdx="3" presStyleCnt="4"/>
      <dgm:spPr>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a:noFill/>
        </a:ln>
      </dgm:spPr>
      <dgm:extLst>
        <a:ext uri="{E40237B7-FDA0-4F09-8148-C483321AD2D9}">
          <dgm14:cNvPr xmlns:dgm14="http://schemas.microsoft.com/office/drawing/2010/diagram" id="0" name="" descr="Computer"/>
        </a:ext>
      </dgm:extLst>
    </dgm:pt>
    <dgm:pt modelId="{4399D65F-B12D-4D76-89E0-90A0E3388FFF}" type="pres">
      <dgm:prSet presAssocID="{C030E139-C8E2-43E2-9121-FB2C3BABBE7F}" presName="spaceRect" presStyleCnt="0"/>
      <dgm:spPr/>
    </dgm:pt>
    <dgm:pt modelId="{EA5D1961-9B24-4CEF-B7D3-D80AF569BB0B}" type="pres">
      <dgm:prSet presAssocID="{C030E139-C8E2-43E2-9121-FB2C3BABBE7F}" presName="parTx" presStyleLbl="revTx" presStyleIdx="4" presStyleCnt="5">
        <dgm:presLayoutVars>
          <dgm:chMax val="0"/>
          <dgm:chPref val="0"/>
        </dgm:presLayoutVars>
      </dgm:prSet>
      <dgm:spPr/>
    </dgm:pt>
  </dgm:ptLst>
  <dgm:cxnLst>
    <dgm:cxn modelId="{E2BFFF15-B005-431D-A29A-A14742449269}" type="presOf" srcId="{37678F9A-0E4D-431F-8F21-1E445FC7664D}" destId="{250EC381-1ECF-41D2-9A6B-7F36C687C3EC}" srcOrd="0" destOrd="0" presId="urn:microsoft.com/office/officeart/2018/2/layout/IconVerticalSolidList"/>
    <dgm:cxn modelId="{2AA8501C-42F2-4C10-BDB5-540F2A3A7B8B}" type="presOf" srcId="{56348DAF-4C46-415A-85C3-E9D0C2AD1902}" destId="{9670580A-81FD-4071-9BD1-2AE5D0A3A6EC}" srcOrd="0" destOrd="0" presId="urn:microsoft.com/office/officeart/2018/2/layout/IconVerticalSolidList"/>
    <dgm:cxn modelId="{1904671E-7A86-4EDC-AF93-B6B6F7583283}" srcId="{3EA498CF-C34E-4CBE-AD24-0FA8CF0ACB5E}" destId="{37678F9A-0E4D-431F-8F21-1E445FC7664D}" srcOrd="0" destOrd="0" parTransId="{AE5131E1-7177-4539-9B72-9AF1C6E0A96C}" sibTransId="{065EBEBD-5304-4CD4-9849-22F9C3EE10AE}"/>
    <dgm:cxn modelId="{8AC45729-789A-4CCF-A96A-93C521E5C6FE}" srcId="{3EA498CF-C34E-4CBE-AD24-0FA8CF0ACB5E}" destId="{73004AAC-1D45-4F86-B105-F6E04CBCC5C7}" srcOrd="1" destOrd="0" parTransId="{1C625C60-0F80-4B21-BBB6-7FDA564DC7EC}" sibTransId="{D9A22FCB-5331-4CD9-AAFB-C89C79DEBB13}"/>
    <dgm:cxn modelId="{AA523B30-CE2D-482F-9948-55CAE35DC541}" srcId="{73004AAC-1D45-4F86-B105-F6E04CBCC5C7}" destId="{56348DAF-4C46-415A-85C3-E9D0C2AD1902}" srcOrd="0" destOrd="0" parTransId="{E7BA8E3F-CB38-43A3-8102-3BB7F248527C}" sibTransId="{DFFD0249-9378-4D6C-99E7-02FAFBAD04C7}"/>
    <dgm:cxn modelId="{3B6C055B-EE2F-4756-AE4F-AAECFFD8E973}" srcId="{73004AAC-1D45-4F86-B105-F6E04CBCC5C7}" destId="{B6C94342-6F21-46D5-88B8-7BB3511355EC}" srcOrd="1" destOrd="0" parTransId="{00FD1FBA-1304-4BDB-9579-966828CAA42E}" sibTransId="{5598EF50-CD06-4F48-96A9-E551861F0B3B}"/>
    <dgm:cxn modelId="{C2CFA248-9ACC-4532-A9C0-3D349303CFBF}" type="presOf" srcId="{3EA498CF-C34E-4CBE-AD24-0FA8CF0ACB5E}" destId="{73E2950C-954E-4A79-8BAC-92604818C970}" srcOrd="0" destOrd="0" presId="urn:microsoft.com/office/officeart/2018/2/layout/IconVerticalSolidList"/>
    <dgm:cxn modelId="{DAD01B4A-D361-4ED6-A290-AAF2C10AC542}" type="presOf" srcId="{73004AAC-1D45-4F86-B105-F6E04CBCC5C7}" destId="{62CBE87A-B7C6-4329-B82A-99FB24DDE33B}" srcOrd="0" destOrd="0" presId="urn:microsoft.com/office/officeart/2018/2/layout/IconVerticalSolidList"/>
    <dgm:cxn modelId="{8D3A6A50-BD2A-4960-97B0-B129610D84D1}" type="presOf" srcId="{821F1307-B347-447F-B57F-35F8F01C4400}" destId="{A68594E5-CBEB-458C-B32F-7E8454E9C9D3}" srcOrd="0" destOrd="0" presId="urn:microsoft.com/office/officeart/2018/2/layout/IconVerticalSolidList"/>
    <dgm:cxn modelId="{7BF24AD6-2709-4FDD-B309-42C0CCDBF8D7}" type="presOf" srcId="{B6C94342-6F21-46D5-88B8-7BB3511355EC}" destId="{9670580A-81FD-4071-9BD1-2AE5D0A3A6EC}" srcOrd="0" destOrd="1" presId="urn:microsoft.com/office/officeart/2018/2/layout/IconVerticalSolidList"/>
    <dgm:cxn modelId="{4E0432DA-DD2A-48A6-A1E0-7A8D5257EE8D}" srcId="{3EA498CF-C34E-4CBE-AD24-0FA8CF0ACB5E}" destId="{821F1307-B347-447F-B57F-35F8F01C4400}" srcOrd="2" destOrd="0" parTransId="{D1CC2734-96B9-4346-B43E-86513D1C8B0E}" sibTransId="{425E005E-0FEE-40AA-BA67-5BFED0252A03}"/>
    <dgm:cxn modelId="{C31187EE-5100-4AB2-86CF-1A8285E80777}" type="presOf" srcId="{C030E139-C8E2-43E2-9121-FB2C3BABBE7F}" destId="{EA5D1961-9B24-4CEF-B7D3-D80AF569BB0B}" srcOrd="0" destOrd="0" presId="urn:microsoft.com/office/officeart/2018/2/layout/IconVerticalSolidList"/>
    <dgm:cxn modelId="{4D049EF0-7B84-4E01-945C-ACCC7100335F}" srcId="{3EA498CF-C34E-4CBE-AD24-0FA8CF0ACB5E}" destId="{C030E139-C8E2-43E2-9121-FB2C3BABBE7F}" srcOrd="3" destOrd="0" parTransId="{0A544C53-C6A0-4EBF-886D-81DA5A36C714}" sibTransId="{16472B73-ED83-4991-94C8-28ACA0AB3999}"/>
    <dgm:cxn modelId="{E63359D8-D30E-4938-A6D4-1AB6DAA68852}" type="presParOf" srcId="{73E2950C-954E-4A79-8BAC-92604818C970}" destId="{5B9273FE-666C-4F1A-8679-8D5461330698}" srcOrd="0" destOrd="0" presId="urn:microsoft.com/office/officeart/2018/2/layout/IconVerticalSolidList"/>
    <dgm:cxn modelId="{5B5EC217-55EA-4DE8-BA4F-8B3EA2EBB007}" type="presParOf" srcId="{5B9273FE-666C-4F1A-8679-8D5461330698}" destId="{9453DFAB-4440-4184-BB96-E896CC49228C}" srcOrd="0" destOrd="0" presId="urn:microsoft.com/office/officeart/2018/2/layout/IconVerticalSolidList"/>
    <dgm:cxn modelId="{F2A9F5B5-3BF4-458F-A02D-8C06E7B1A994}" type="presParOf" srcId="{5B9273FE-666C-4F1A-8679-8D5461330698}" destId="{5F4D097A-FAD9-4ADE-A30A-CFF7B7489EA2}" srcOrd="1" destOrd="0" presId="urn:microsoft.com/office/officeart/2018/2/layout/IconVerticalSolidList"/>
    <dgm:cxn modelId="{3E382364-BE68-439B-ABD1-705519F1F39B}" type="presParOf" srcId="{5B9273FE-666C-4F1A-8679-8D5461330698}" destId="{CC9CDA58-E403-49D5-BF1F-37A923EAA493}" srcOrd="2" destOrd="0" presId="urn:microsoft.com/office/officeart/2018/2/layout/IconVerticalSolidList"/>
    <dgm:cxn modelId="{52A19C74-1A9C-4CBF-8CB3-4BE5730DB1EF}" type="presParOf" srcId="{5B9273FE-666C-4F1A-8679-8D5461330698}" destId="{250EC381-1ECF-41D2-9A6B-7F36C687C3EC}" srcOrd="3" destOrd="0" presId="urn:microsoft.com/office/officeart/2018/2/layout/IconVerticalSolidList"/>
    <dgm:cxn modelId="{92556554-C77C-46F6-8016-8149EDD13528}" type="presParOf" srcId="{73E2950C-954E-4A79-8BAC-92604818C970}" destId="{7417BFDF-5F84-43F9-9621-32403DB1C391}" srcOrd="1" destOrd="0" presId="urn:microsoft.com/office/officeart/2018/2/layout/IconVerticalSolidList"/>
    <dgm:cxn modelId="{68196412-B281-4A09-9D62-64BCE6C883B3}" type="presParOf" srcId="{73E2950C-954E-4A79-8BAC-92604818C970}" destId="{863ADDD1-364E-4768-ADD1-0CD4B1366363}" srcOrd="2" destOrd="0" presId="urn:microsoft.com/office/officeart/2018/2/layout/IconVerticalSolidList"/>
    <dgm:cxn modelId="{8365F842-4920-40F9-9338-B20B7C3CC14C}" type="presParOf" srcId="{863ADDD1-364E-4768-ADD1-0CD4B1366363}" destId="{8CB59F6C-3BDC-4D74-9722-0004F41D2E4A}" srcOrd="0" destOrd="0" presId="urn:microsoft.com/office/officeart/2018/2/layout/IconVerticalSolidList"/>
    <dgm:cxn modelId="{B16976E3-2E08-423A-A37D-22B8568EB540}" type="presParOf" srcId="{863ADDD1-364E-4768-ADD1-0CD4B1366363}" destId="{4C831CC9-DBB9-4ADE-B4AB-4C4A9E6D8D5E}" srcOrd="1" destOrd="0" presId="urn:microsoft.com/office/officeart/2018/2/layout/IconVerticalSolidList"/>
    <dgm:cxn modelId="{8C88EC7A-1870-4AEA-AB9A-AB250BCAC58B}" type="presParOf" srcId="{863ADDD1-364E-4768-ADD1-0CD4B1366363}" destId="{36313CF2-7677-448E-94CC-B6931F73A466}" srcOrd="2" destOrd="0" presId="urn:microsoft.com/office/officeart/2018/2/layout/IconVerticalSolidList"/>
    <dgm:cxn modelId="{01A7C037-A7DD-411F-BDC5-3DE2A2E1ED46}" type="presParOf" srcId="{863ADDD1-364E-4768-ADD1-0CD4B1366363}" destId="{62CBE87A-B7C6-4329-B82A-99FB24DDE33B}" srcOrd="3" destOrd="0" presId="urn:microsoft.com/office/officeart/2018/2/layout/IconVerticalSolidList"/>
    <dgm:cxn modelId="{692D8E8F-5E33-4288-AEB1-3D9640EFF884}" type="presParOf" srcId="{863ADDD1-364E-4768-ADD1-0CD4B1366363}" destId="{9670580A-81FD-4071-9BD1-2AE5D0A3A6EC}" srcOrd="4" destOrd="0" presId="urn:microsoft.com/office/officeart/2018/2/layout/IconVerticalSolidList"/>
    <dgm:cxn modelId="{514947C1-5E88-4965-B002-158EFFB4DB6F}" type="presParOf" srcId="{73E2950C-954E-4A79-8BAC-92604818C970}" destId="{D732483D-23D4-4B47-ABE1-DA43D4028B1D}" srcOrd="3" destOrd="0" presId="urn:microsoft.com/office/officeart/2018/2/layout/IconVerticalSolidList"/>
    <dgm:cxn modelId="{F1F91A12-F71C-400E-8119-DF1049C7DB80}" type="presParOf" srcId="{73E2950C-954E-4A79-8BAC-92604818C970}" destId="{03A4CC18-44F7-4FFD-AEF2-F92B03760301}" srcOrd="4" destOrd="0" presId="urn:microsoft.com/office/officeart/2018/2/layout/IconVerticalSolidList"/>
    <dgm:cxn modelId="{FFF5170C-D23F-43F1-9DB1-389BF7EEAF46}" type="presParOf" srcId="{03A4CC18-44F7-4FFD-AEF2-F92B03760301}" destId="{01BEE6FD-44E0-46A2-99D6-54170EF7C5E7}" srcOrd="0" destOrd="0" presId="urn:microsoft.com/office/officeart/2018/2/layout/IconVerticalSolidList"/>
    <dgm:cxn modelId="{0D202B58-9B7F-4A6B-9393-5CCDA5872C9B}" type="presParOf" srcId="{03A4CC18-44F7-4FFD-AEF2-F92B03760301}" destId="{5773DDDA-7825-448C-B89F-869AF2B5A94E}" srcOrd="1" destOrd="0" presId="urn:microsoft.com/office/officeart/2018/2/layout/IconVerticalSolidList"/>
    <dgm:cxn modelId="{48D84B3F-AC81-401A-A0BF-9219C6F763D9}" type="presParOf" srcId="{03A4CC18-44F7-4FFD-AEF2-F92B03760301}" destId="{2A12C2E8-9BE1-42CB-BC99-B492E041B63F}" srcOrd="2" destOrd="0" presId="urn:microsoft.com/office/officeart/2018/2/layout/IconVerticalSolidList"/>
    <dgm:cxn modelId="{F71D7685-AE28-43D5-AC8B-6A08741B306F}" type="presParOf" srcId="{03A4CC18-44F7-4FFD-AEF2-F92B03760301}" destId="{A68594E5-CBEB-458C-B32F-7E8454E9C9D3}" srcOrd="3" destOrd="0" presId="urn:microsoft.com/office/officeart/2018/2/layout/IconVerticalSolidList"/>
    <dgm:cxn modelId="{4BB3011A-1571-4F08-A4EA-34918A49816B}" type="presParOf" srcId="{73E2950C-954E-4A79-8BAC-92604818C970}" destId="{8ADCC708-7EEA-42C4-BDEF-9C661427C610}" srcOrd="5" destOrd="0" presId="urn:microsoft.com/office/officeart/2018/2/layout/IconVerticalSolidList"/>
    <dgm:cxn modelId="{F13F3C8F-4719-423B-BAF2-8C73CECC0D20}" type="presParOf" srcId="{73E2950C-954E-4A79-8BAC-92604818C970}" destId="{C55D39C6-6BC5-427E-9D68-2CC7B19EE73F}" srcOrd="6" destOrd="0" presId="urn:microsoft.com/office/officeart/2018/2/layout/IconVerticalSolidList"/>
    <dgm:cxn modelId="{633765C3-6F64-4DA4-A31F-FA0B88AE25F6}" type="presParOf" srcId="{C55D39C6-6BC5-427E-9D68-2CC7B19EE73F}" destId="{54A906F5-FF83-4FD8-B2C7-9860047AA6DC}" srcOrd="0" destOrd="0" presId="urn:microsoft.com/office/officeart/2018/2/layout/IconVerticalSolidList"/>
    <dgm:cxn modelId="{44DA0D1A-0877-4D37-83FF-BE4D6A08D834}" type="presParOf" srcId="{C55D39C6-6BC5-427E-9D68-2CC7B19EE73F}" destId="{46E516F0-EA0E-430C-B40C-F99619CCF92E}" srcOrd="1" destOrd="0" presId="urn:microsoft.com/office/officeart/2018/2/layout/IconVerticalSolidList"/>
    <dgm:cxn modelId="{14CDBC24-33BE-4D4A-9E3D-A42E8856061E}" type="presParOf" srcId="{C55D39C6-6BC5-427E-9D68-2CC7B19EE73F}" destId="{4399D65F-B12D-4D76-89E0-90A0E3388FFF}" srcOrd="2" destOrd="0" presId="urn:microsoft.com/office/officeart/2018/2/layout/IconVerticalSolidList"/>
    <dgm:cxn modelId="{92845313-4D5B-4B64-8873-BA40196B8B46}" type="presParOf" srcId="{C55D39C6-6BC5-427E-9D68-2CC7B19EE73F}" destId="{EA5D1961-9B24-4CEF-B7D3-D80AF569BB0B}" srcOrd="3" destOrd="0" presId="urn:microsoft.com/office/officeart/2018/2/layout/IconVerticalSolid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453DFAB-4440-4184-BB96-E896CC49228C}">
      <dsp:nvSpPr>
        <dsp:cNvPr id="0" name=""/>
        <dsp:cNvSpPr/>
      </dsp:nvSpPr>
      <dsp:spPr>
        <a:xfrm>
          <a:off x="0" y="2447"/>
          <a:ext cx="6588691" cy="1240389"/>
        </a:xfrm>
        <a:prstGeom prst="roundRect">
          <a:avLst>
            <a:gd name="adj" fmla="val 10000"/>
          </a:avLst>
        </a:prstGeom>
        <a:solidFill>
          <a:schemeClr val="accent2">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F4D097A-FAD9-4ADE-A30A-CFF7B7489EA2}">
      <dsp:nvSpPr>
        <dsp:cNvPr id="0" name=""/>
        <dsp:cNvSpPr/>
      </dsp:nvSpPr>
      <dsp:spPr>
        <a:xfrm>
          <a:off x="375217" y="281534"/>
          <a:ext cx="682214" cy="682214"/>
        </a:xfrm>
        <a:prstGeom prst="rect">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250EC381-1ECF-41D2-9A6B-7F36C687C3EC}">
      <dsp:nvSpPr>
        <dsp:cNvPr id="0" name=""/>
        <dsp:cNvSpPr/>
      </dsp:nvSpPr>
      <dsp:spPr>
        <a:xfrm>
          <a:off x="1432649" y="2447"/>
          <a:ext cx="5156041" cy="12403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275" tIns="131275" rIns="131275" bIns="131275" numCol="1" spcCol="1270" anchor="ctr" anchorCtr="0">
          <a:noAutofit/>
        </a:bodyPr>
        <a:lstStyle/>
        <a:p>
          <a:pPr marL="0" lvl="0" indent="0" algn="l" defTabSz="977900">
            <a:lnSpc>
              <a:spcPct val="90000"/>
            </a:lnSpc>
            <a:spcBef>
              <a:spcPct val="0"/>
            </a:spcBef>
            <a:spcAft>
              <a:spcPct val="35000"/>
            </a:spcAft>
            <a:buNone/>
          </a:pPr>
          <a:r>
            <a:rPr lang="en-US" sz="2200" kern="1200"/>
            <a:t>Simple implementation bugs</a:t>
          </a:r>
        </a:p>
      </dsp:txBody>
      <dsp:txXfrm>
        <a:off x="1432649" y="2447"/>
        <a:ext cx="5156041" cy="1240389"/>
      </dsp:txXfrm>
    </dsp:sp>
    <dsp:sp modelId="{8CB59F6C-3BDC-4D74-9722-0004F41D2E4A}">
      <dsp:nvSpPr>
        <dsp:cNvPr id="0" name=""/>
        <dsp:cNvSpPr/>
      </dsp:nvSpPr>
      <dsp:spPr>
        <a:xfrm>
          <a:off x="0" y="1552933"/>
          <a:ext cx="6588691" cy="1240389"/>
        </a:xfrm>
        <a:prstGeom prst="roundRect">
          <a:avLst>
            <a:gd name="adj" fmla="val 10000"/>
          </a:avLst>
        </a:prstGeom>
        <a:solidFill>
          <a:schemeClr val="accent3">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C831CC9-DBB9-4ADE-B4AB-4C4A9E6D8D5E}">
      <dsp:nvSpPr>
        <dsp:cNvPr id="0" name=""/>
        <dsp:cNvSpPr/>
      </dsp:nvSpPr>
      <dsp:spPr>
        <a:xfrm>
          <a:off x="375217" y="1832021"/>
          <a:ext cx="682214" cy="682214"/>
        </a:xfrm>
        <a:prstGeom prst="rect">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62CBE87A-B7C6-4329-B82A-99FB24DDE33B}">
      <dsp:nvSpPr>
        <dsp:cNvPr id="0" name=""/>
        <dsp:cNvSpPr/>
      </dsp:nvSpPr>
      <dsp:spPr>
        <a:xfrm>
          <a:off x="1432649" y="1552933"/>
          <a:ext cx="2964910" cy="12403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275" tIns="131275" rIns="131275" bIns="131275" numCol="1" spcCol="1270" anchor="ctr" anchorCtr="0">
          <a:noAutofit/>
        </a:bodyPr>
        <a:lstStyle/>
        <a:p>
          <a:pPr marL="0" lvl="0" indent="0" algn="l" defTabSz="977900">
            <a:lnSpc>
              <a:spcPct val="90000"/>
            </a:lnSpc>
            <a:spcBef>
              <a:spcPct val="0"/>
            </a:spcBef>
            <a:spcAft>
              <a:spcPct val="35000"/>
            </a:spcAft>
            <a:buNone/>
          </a:pPr>
          <a:r>
            <a:rPr lang="en-US" sz="2200" kern="1200"/>
            <a:t>Complex architectural flaws</a:t>
          </a:r>
        </a:p>
      </dsp:txBody>
      <dsp:txXfrm>
        <a:off x="1432649" y="1552933"/>
        <a:ext cx="2964910" cy="1240389"/>
      </dsp:txXfrm>
    </dsp:sp>
    <dsp:sp modelId="{9670580A-81FD-4071-9BD1-2AE5D0A3A6EC}">
      <dsp:nvSpPr>
        <dsp:cNvPr id="0" name=""/>
        <dsp:cNvSpPr/>
      </dsp:nvSpPr>
      <dsp:spPr>
        <a:xfrm>
          <a:off x="4397560" y="1552933"/>
          <a:ext cx="2191130" cy="12403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275" tIns="131275" rIns="131275" bIns="131275" numCol="1" spcCol="1270" anchor="ctr" anchorCtr="0">
          <a:noAutofit/>
        </a:bodyPr>
        <a:lstStyle/>
        <a:p>
          <a:pPr marL="0" lvl="0" indent="0" algn="l" defTabSz="488950">
            <a:lnSpc>
              <a:spcPct val="90000"/>
            </a:lnSpc>
            <a:spcBef>
              <a:spcPct val="0"/>
            </a:spcBef>
            <a:spcAft>
              <a:spcPct val="35000"/>
            </a:spcAft>
            <a:buNone/>
          </a:pPr>
          <a:r>
            <a:rPr lang="en-US" sz="1100" kern="1200" dirty="0"/>
            <a:t>What’s the impact of a different semantics? What breaks?</a:t>
          </a:r>
        </a:p>
        <a:p>
          <a:pPr marL="0" lvl="0" indent="0" algn="l" defTabSz="488950">
            <a:lnSpc>
              <a:spcPct val="90000"/>
            </a:lnSpc>
            <a:spcBef>
              <a:spcPct val="0"/>
            </a:spcBef>
            <a:spcAft>
              <a:spcPct val="35000"/>
            </a:spcAft>
            <a:buNone/>
          </a:pPr>
          <a:r>
            <a:rPr lang="en-US" sz="1100" kern="1200"/>
            <a:t>How to guarantee a fix is complete across millions of LoC?</a:t>
          </a:r>
        </a:p>
      </dsp:txBody>
      <dsp:txXfrm>
        <a:off x="4397560" y="1552933"/>
        <a:ext cx="2191130" cy="1240389"/>
      </dsp:txXfrm>
    </dsp:sp>
    <dsp:sp modelId="{01BEE6FD-44E0-46A2-99D6-54170EF7C5E7}">
      <dsp:nvSpPr>
        <dsp:cNvPr id="0" name=""/>
        <dsp:cNvSpPr/>
      </dsp:nvSpPr>
      <dsp:spPr>
        <a:xfrm>
          <a:off x="0" y="3103420"/>
          <a:ext cx="6588691" cy="1240389"/>
        </a:xfrm>
        <a:prstGeom prst="roundRect">
          <a:avLst>
            <a:gd name="adj" fmla="val 10000"/>
          </a:avLst>
        </a:prstGeom>
        <a:solidFill>
          <a:schemeClr val="accent4">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5773DDDA-7825-448C-B89F-869AF2B5A94E}">
      <dsp:nvSpPr>
        <dsp:cNvPr id="0" name=""/>
        <dsp:cNvSpPr/>
      </dsp:nvSpPr>
      <dsp:spPr>
        <a:xfrm>
          <a:off x="375217" y="3382507"/>
          <a:ext cx="682214" cy="682214"/>
        </a:xfrm>
        <a:prstGeom prst="rect">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A68594E5-CBEB-458C-B32F-7E8454E9C9D3}">
      <dsp:nvSpPr>
        <dsp:cNvPr id="0" name=""/>
        <dsp:cNvSpPr/>
      </dsp:nvSpPr>
      <dsp:spPr>
        <a:xfrm>
          <a:off x="1432649" y="3103420"/>
          <a:ext cx="5156041" cy="12403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275" tIns="131275" rIns="131275" bIns="131275" numCol="1" spcCol="1270" anchor="ctr" anchorCtr="0">
          <a:noAutofit/>
        </a:bodyPr>
        <a:lstStyle/>
        <a:p>
          <a:pPr marL="0" lvl="0" indent="0" algn="l" defTabSz="977900">
            <a:lnSpc>
              <a:spcPct val="90000"/>
            </a:lnSpc>
            <a:spcBef>
              <a:spcPct val="0"/>
            </a:spcBef>
            <a:spcAft>
              <a:spcPct val="35000"/>
            </a:spcAft>
            <a:buNone/>
          </a:pPr>
          <a:r>
            <a:rPr lang="en-US" sz="2200" kern="1200"/>
            <a:t>Specification document (LangRef) is huge and not always clear</a:t>
          </a:r>
        </a:p>
      </dsp:txBody>
      <dsp:txXfrm>
        <a:off x="1432649" y="3103420"/>
        <a:ext cx="5156041" cy="1240389"/>
      </dsp:txXfrm>
    </dsp:sp>
    <dsp:sp modelId="{54A906F5-FF83-4FD8-B2C7-9860047AA6DC}">
      <dsp:nvSpPr>
        <dsp:cNvPr id="0" name=""/>
        <dsp:cNvSpPr/>
      </dsp:nvSpPr>
      <dsp:spPr>
        <a:xfrm>
          <a:off x="0" y="4653906"/>
          <a:ext cx="6588691" cy="1240389"/>
        </a:xfrm>
        <a:prstGeom prst="roundRect">
          <a:avLst>
            <a:gd name="adj" fmla="val 10000"/>
          </a:avLst>
        </a:prstGeom>
        <a:solidFill>
          <a:schemeClr val="accent5">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46E516F0-EA0E-430C-B40C-F99619CCF92E}">
      <dsp:nvSpPr>
        <dsp:cNvPr id="0" name=""/>
        <dsp:cNvSpPr/>
      </dsp:nvSpPr>
      <dsp:spPr>
        <a:xfrm>
          <a:off x="375217" y="4932994"/>
          <a:ext cx="682214" cy="682214"/>
        </a:xfrm>
        <a:prstGeom prst="rect">
          <a:avLst/>
        </a:prstGeom>
        <a:blipFill>
          <a:blip xmlns:r="http://schemas.openxmlformats.org/officeDocument/2006/relationships" r:embed="rId7">
            <a:extLst>
              <a:ext uri="{28A0092B-C50C-407E-A947-70E740481C1C}">
                <a14:useLocalDpi xmlns:a14="http://schemas.microsoft.com/office/drawing/2010/main" val="0"/>
              </a:ext>
              <a:ext uri="{96DAC541-7B7A-43D3-8B79-37D633B846F1}">
                <asvg:svgBlip xmlns:asvg="http://schemas.microsoft.com/office/drawing/2016/SVG/main" r:embed="rId8"/>
              </a:ext>
            </a:extLst>
          </a:blip>
          <a:stretch>
            <a:fillRect/>
          </a:stretch>
        </a:blipFill>
        <a:ln w="12700" cap="flat" cmpd="sng" algn="ctr">
          <a:noFill/>
          <a:prstDash val="solid"/>
          <a:miter lim="800000"/>
        </a:ln>
        <a:effectLst/>
      </dsp:spPr>
      <dsp:style>
        <a:lnRef idx="2">
          <a:scrgbClr r="0" g="0" b="0"/>
        </a:lnRef>
        <a:fillRef idx="1">
          <a:scrgbClr r="0" g="0" b="0"/>
        </a:fillRef>
        <a:effectRef idx="0">
          <a:scrgbClr r="0" g="0" b="0"/>
        </a:effectRef>
        <a:fontRef idx="minor">
          <a:schemeClr val="lt1"/>
        </a:fontRef>
      </dsp:style>
    </dsp:sp>
    <dsp:sp modelId="{EA5D1961-9B24-4CEF-B7D3-D80AF569BB0B}">
      <dsp:nvSpPr>
        <dsp:cNvPr id="0" name=""/>
        <dsp:cNvSpPr/>
      </dsp:nvSpPr>
      <dsp:spPr>
        <a:xfrm>
          <a:off x="1432649" y="4653906"/>
          <a:ext cx="5156041" cy="1240389"/>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31275" tIns="131275" rIns="131275" bIns="131275" numCol="1" spcCol="1270" anchor="ctr" anchorCtr="0">
          <a:noAutofit/>
        </a:bodyPr>
        <a:lstStyle/>
        <a:p>
          <a:pPr marL="0" lvl="0" indent="0" algn="l" defTabSz="977900">
            <a:lnSpc>
              <a:spcPct val="90000"/>
            </a:lnSpc>
            <a:spcBef>
              <a:spcPct val="0"/>
            </a:spcBef>
            <a:spcAft>
              <a:spcPct val="35000"/>
            </a:spcAft>
            <a:buNone/>
          </a:pPr>
          <a:r>
            <a:rPr lang="en-US" sz="2200" kern="1200"/>
            <a:t>Impact of compiler bugs is critical (security incl)</a:t>
          </a:r>
        </a:p>
      </dsp:txBody>
      <dsp:txXfrm>
        <a:off x="1432649" y="4653906"/>
        <a:ext cx="5156041" cy="1240389"/>
      </dsp:txXfrm>
    </dsp:sp>
  </dsp:spTree>
</dsp:drawing>
</file>

<file path=ppt/diagrams/layout1.xml><?xml version="1.0" encoding="utf-8"?>
<dgm:layoutDef xmlns:dgm="http://schemas.openxmlformats.org/drawingml/2006/diagram" xmlns:a="http://schemas.openxmlformats.org/drawingml/2006/main" uniqueId="urn:microsoft.com/office/officeart/2018/2/layout/IconVerticalSolidList">
  <dgm:title val="Icon Vertical Solid List"/>
  <dgm:desc val="Use to show a series of visuals from top to bottom with Level 1 or Level 1 and Level 2 text grouped in a shape. Works best with icons or small pictures with lengthier descriptions."/>
  <dgm:catLst>
    <dgm:cat type="icon" pri="500"/>
  </dgm:catLst>
  <dgm:sampData useDef="1">
    <dgm:dataModel>
      <dgm:ptLst/>
      <dgm:bg/>
      <dgm:whole/>
    </dgm:dataModel>
  </dgm:sampData>
  <dgm:styleData useDef="1">
    <dgm:dataModel>
      <dgm:ptLst/>
      <dgm:bg/>
      <dgm:whole/>
    </dgm:dataModel>
  </dgm:styleData>
  <dgm:clrData useDef="1">
    <dgm:dataModel>
      <dgm:ptLst/>
      <dgm:bg/>
      <dgm:whole/>
    </dgm:dataModel>
  </dgm:clrData>
  <dgm:layoutNode name="root">
    <dgm:varLst>
      <dgm:dir/>
      <dgm:resizeHandles val="exact"/>
    </dgm:varLst>
    <dgm:choose name="Name0">
      <dgm:if name="Name1" axis="self" func="var" arg="dir" op="equ" val="norm">
        <dgm:alg type="lin">
          <dgm:param type="linDir" val="fromT"/>
          <dgm:param type="nodeHorzAlign" val="l"/>
        </dgm:alg>
      </dgm:if>
      <dgm:else name="Name2">
        <dgm:alg type="lin">
          <dgm:param type="linDir" val="fromT"/>
          <dgm:param type="nodeHorzAlign" val="r"/>
        </dgm:alg>
      </dgm:else>
    </dgm:choose>
    <dgm:shape xmlns:r="http://schemas.openxmlformats.org/officeDocument/2006/relationships" r:blip="">
      <dgm:adjLst/>
    </dgm:shape>
    <dgm:presOf/>
    <dgm:choose name="Name3">
      <dgm:if name="Name4" axis="ch" ptType="node" func="cnt" op="lte" val="3">
        <dgm:constrLst>
          <dgm:constr type="h" for="ch" forName="compNode" refType="h" fact="0.3"/>
          <dgm:constr type="w" for="ch" forName="compNode" refType="w"/>
          <dgm:constr type="h" for="ch" forName="sibTrans" refType="h" refFor="ch" refForName="compNode" fact="0.25"/>
          <dgm:constr type="primFontSz" for="des" forName="parTx" val="25"/>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5" axis="ch" ptType="node" func="cnt" op="lte" val="4">
        <dgm:constrLst>
          <dgm:constr type="h" for="ch" forName="compNode" refType="h" fact="0.3"/>
          <dgm:constr type="w" for="ch" forName="compNode" refType="w"/>
          <dgm:constr type="h" for="ch" forName="sibTrans" refType="h" refFor="ch" refForName="compNode" fact="0.25"/>
          <dgm:constr type="primFontSz" for="des" forName="parTx" val="22"/>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if name="Name6" axis="ch" ptType="node" func="cnt" op="lte" val="6">
        <dgm:constrLst>
          <dgm:constr type="h" for="ch" forName="compNode" refType="h" fact="0.3"/>
          <dgm:constr type="w" for="ch" forName="compNode" refType="w"/>
          <dgm:constr type="h" for="ch" forName="sibTrans" refType="h" refFor="ch" refForName="compNode" fact="0.25"/>
          <dgm:constr type="primFontSz" for="des" forName="parTx" val="19"/>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if>
      <dgm:else name="Name7">
        <dgm:constrLst>
          <dgm:constr type="h" for="ch" forName="compNode" refType="h" fact="0.3"/>
          <dgm:constr type="w" for="ch" forName="compNode" refType="w"/>
          <dgm:constr type="h" for="ch" forName="sibTrans" refType="h" refFor="ch" refForName="compNode" fact="0.25"/>
          <dgm:constr type="primFontSz" for="des" forName="parTx" val="16"/>
          <dgm:constr type="primFontSz" for="des" forName="desTx" refType="primFontSz" refFor="des" refForName="parTx" op="lte" fact="0.75"/>
          <dgm:constr type="h" for="des" forName="compNode" op="equ"/>
          <dgm:constr type="h" for="des" forName="bgRect" op="equ"/>
          <dgm:constr type="h" for="des" forName="iconRect" op="equ"/>
          <dgm:constr type="w" for="des" forName="iconRect" op="equ"/>
          <dgm:constr type="h" for="des" forName="spaceRect" op="equ"/>
          <dgm:constr type="h" for="des" forName="parTx" op="equ"/>
          <dgm:constr type="h" for="des" forName="desTx" op="equ"/>
        </dgm:constrLst>
      </dgm:else>
    </dgm:choose>
    <dgm:ruleLst>
      <dgm:rule type="h" for="ch" forName="compNode" val="0" fact="NaN" max="NaN"/>
    </dgm:ruleLst>
    <dgm:forEach name="Name8" axis="ch" ptType="node">
      <dgm:layoutNode name="compNode">
        <dgm:alg type="composite"/>
        <dgm:shape xmlns:r="http://schemas.openxmlformats.org/officeDocument/2006/relationships" r:blip="">
          <dgm:adjLst/>
        </dgm:shape>
        <dgm:presOf axis="self"/>
        <dgm:choose name="Name9">
          <dgm:if name="Name10" axis="ch" ptType="node" func="cnt" op="gte" val="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w" for="ch" forName="parTx" refType="w" fact="0.45"/>
              <dgm:constr type="h" for="ch" forName="parTx" refType="h"/>
              <dgm:constr type="l" for="ch" forName="parTx" refType="r" refFor="ch" refForName="spaceRect"/>
              <dgm:constr type="t" for="ch" forName="parTx"/>
              <dgm:constr type="h" for="ch" forName="desTx" refType="h"/>
              <dgm:constr type="l" for="ch" forName="desTx" refType="r" refFor="ch" refForName="parTx"/>
              <dgm:constr type="t" for="ch" forName="desTx"/>
            </dgm:constrLst>
          </dgm:if>
          <dgm:else name="Name11">
            <dgm:constrLst>
              <dgm:constr type="w" for="ch" forName="bgRect" refType="w"/>
              <dgm:constr type="h" for="ch" forName="bgRect" refType="h"/>
              <dgm:constr type="l" for="ch" forName="bgRect"/>
              <dgm:constr type="t" for="ch" forName="bgRect"/>
              <dgm:constr type="h" for="ch" forName="iconRect" refType="h" fact="0.55"/>
              <dgm:constr type="w" for="ch" forName="iconRect" refType="h" refFor="ch" refForName="iconRect"/>
              <dgm:constr type="l" for="ch" forName="iconRect" refType="h" refFor="ch" refForName="iconRect" fact="0.55"/>
              <dgm:constr type="ctrY" for="ch" forName="iconRect" refType="ctrY" refFor="ch" refForName="bgRect"/>
              <dgm:constr type="w" for="ch" forName="spaceRect" refType="l" refFor="ch" refForName="iconRect"/>
              <dgm:constr type="h" for="ch" forName="spaceRect" refType="h"/>
              <dgm:constr type="l" for="ch" forName="spaceRect" refType="r" refFor="ch" refForName="iconRect"/>
              <dgm:constr type="t" for="ch" forName="spaceRect"/>
              <dgm:constr type="h" for="ch" forName="parTx" refType="h"/>
              <dgm:constr type="l" for="ch" forName="parTx" refType="r" refFor="ch" refForName="spaceRect"/>
              <dgm:constr type="t" for="ch" forName="parTx"/>
            </dgm:constrLst>
          </dgm:else>
        </dgm:choose>
        <dgm:ruleLst>
          <dgm:rule type="h" val="INF" fact="NaN" max="NaN"/>
        </dgm:ruleLst>
        <dgm:layoutNode name="bgRect" styleLbl="bgShp">
          <dgm:alg type="sp"/>
          <dgm:shape xmlns:r="http://schemas.openxmlformats.org/officeDocument/2006/relationships" type="roundRect" r:blip="">
            <dgm:adjLst>
              <dgm:adj idx="1" val="0.1"/>
            </dgm:adjLst>
          </dgm:shape>
          <dgm:presOf/>
          <dgm:constrLst/>
          <dgm:ruleLst/>
        </dgm:layoutNode>
        <dgm:layoutNode name="iconRect" styleLbl="node1">
          <dgm:alg type="sp"/>
          <dgm:shape xmlns:r="http://schemas.openxmlformats.org/officeDocument/2006/relationships" type="rect" r:blip="" blipPhldr="1">
            <dgm:adjLst/>
          </dgm:shape>
          <dgm:presOf/>
          <dgm:constrLst/>
          <dgm:ruleLst/>
        </dgm:layoutNode>
        <dgm:layoutNode name="spaceRect">
          <dgm:alg type="sp"/>
          <dgm:shape xmlns:r="http://schemas.openxmlformats.org/officeDocument/2006/relationships" r:blip="">
            <dgm:adjLst/>
          </dgm:shape>
          <dgm:presOf/>
          <dgm:constrLst/>
          <dgm:ruleLst/>
        </dgm:layoutNode>
        <dgm:layoutNode name="parTx" styleLbl="revTx">
          <dgm:varLst>
            <dgm:chMax val="0"/>
            <dgm:chPref val="0"/>
          </dgm:varLst>
          <dgm:alg type="tx">
            <dgm:param type="txAnchorVert" val="mid"/>
            <dgm:param type="parTxLTRAlign" val="l"/>
            <dgm:param type="shpTxLTRAlignCh" val="l"/>
            <dgm:param type="parTxRTLAlign" val="r"/>
            <dgm:param type="shpTxRTLAlignCh" val="r"/>
          </dgm:alg>
          <dgm:shape xmlns:r="http://schemas.openxmlformats.org/officeDocument/2006/relationships" type="rect" r:blip="">
            <dgm:adjLst/>
          </dgm:shape>
          <dgm:presOf axis="self" ptType="node"/>
          <dgm:constrLst>
            <dgm:constr type="lMarg" refType="h" fact="0.3"/>
            <dgm:constr type="rMarg" refType="h" fact="0.3"/>
            <dgm:constr type="tMarg" refType="h" fact="0.3"/>
            <dgm:constr type="bMarg" refType="h" fact="0.3"/>
          </dgm:constrLst>
          <dgm:ruleLst>
            <dgm:rule type="primFontSz" val="14" fact="NaN" max="NaN"/>
            <dgm:rule type="h" val="INF" fact="NaN" max="NaN"/>
          </dgm:ruleLst>
        </dgm:layoutNode>
        <dgm:choose name="Name12">
          <dgm:if name="Name13" axis="ch" ptType="node" func="cnt" op="gte" val="1">
            <dgm:layoutNode name="desTx" styleLbl="revTx">
              <dgm:varLst/>
              <dgm:alg type="tx">
                <dgm:param type="txAnchorVertCh" val="mid"/>
                <dgm:param type="parTxLTRAlign" val="l"/>
                <dgm:param type="shpTxLTRAlignCh" val="l"/>
                <dgm:param type="parTxRTLAlign" val="r"/>
                <dgm:param type="shpTxRTLAlignCh" val="r"/>
                <dgm:param type="stBulletLvl" val="0"/>
              </dgm:alg>
              <dgm:shape xmlns:r="http://schemas.openxmlformats.org/officeDocument/2006/relationships" type="rect" r:blip="">
                <dgm:adjLst/>
              </dgm:shape>
              <dgm:presOf axis="des" ptType="node"/>
              <dgm:constrLst>
                <dgm:constr type="primFontSz" val="18"/>
                <dgm:constr type="secFontSz" refType="primFontSz"/>
                <dgm:constr type="lMarg" refType="h" fact="0.3"/>
                <dgm:constr type="rMarg" refType="h" fact="0.3"/>
                <dgm:constr type="tMarg" refType="h" fact="0.3"/>
                <dgm:constr type="bMarg" refType="h" fact="0.3"/>
              </dgm:constrLst>
              <dgm:ruleLst>
                <dgm:rule type="primFontSz" val="11" fact="NaN" max="NaN"/>
              </dgm:ruleLst>
            </dgm:layoutNode>
          </dgm:if>
          <dgm:else name="Name14"/>
        </dgm:choose>
      </dgm:layoutNode>
      <dgm:forEach name="Name15" axis="followSib" ptType="sibTrans" cnt="1">
        <dgm:layoutNode name="sibTrans">
          <dgm:alg type="sp"/>
          <dgm:shape xmlns:r="http://schemas.openxmlformats.org/officeDocument/2006/relationships" r:blip="">
            <dgm:adjLst/>
          </dgm:shape>
          <dgm:presOf axis="self"/>
          <dgm:constrLst/>
          <dgm:ruleLst/>
        </dgm:layoutNode>
      </dgm:forEach>
    </dgm:forEach>
  </dgm:layoutNode>
  <dgm:extLst>
    <a:ext uri="{68A01E43-0DF5-4B5B-8FA6-DAF915123BFB}">
      <dgm1612:lstStyle xmlns:dgm1612="http://schemas.microsoft.com/office/drawing/2016/12/diagram">
        <a:lvl1pPr>
          <a:lnSpc>
            <a:spcPct val="100000"/>
          </a:lnSpc>
        </a:lvl1pPr>
        <a:lvl2pPr>
          <a:lnSpc>
            <a:spcPct val="100000"/>
          </a:lnSpc>
        </a:lvl2pPr>
      </dgm1612:lstStyle>
    </a:ext>
  </dgm:extLst>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5C46318-22BA-4A2C-A1C3-B513689273B0}" type="datetimeFigureOut">
              <a:rPr lang="en-US" smtClean="0"/>
              <a:t>6/21/2021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3595EE-1E60-4EAA-9F26-513E1CA9F73F}" type="slidenum">
              <a:rPr lang="en-US" smtClean="0"/>
              <a:t>‹#›</a:t>
            </a:fld>
            <a:endParaRPr lang="en-US"/>
          </a:p>
        </p:txBody>
      </p:sp>
    </p:spTree>
    <p:extLst>
      <p:ext uri="{BB962C8B-B14F-4D97-AF65-F5344CB8AC3E}">
        <p14:creationId xmlns:p14="http://schemas.microsoft.com/office/powerpoint/2010/main" val="205996976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Hello!</a:t>
            </a:r>
          </a:p>
          <a:p>
            <a:pPr>
              <a:lnSpc>
                <a:spcPct val="107000"/>
              </a:lnSpc>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This talk is about Alive2, our new </a:t>
            </a:r>
            <a:r>
              <a:rPr lang="en-US" sz="1800" i="1" dirty="0">
                <a:effectLst/>
                <a:latin typeface="Calibri" panose="020F0502020204030204" pitchFamily="34" charset="0"/>
                <a:ea typeface="Times New Roman" panose="02020603050405020304" pitchFamily="18" charset="0"/>
                <a:cs typeface="Times New Roman" panose="02020603050405020304" pitchFamily="18" charset="0"/>
              </a:rPr>
              <a:t>bounded</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translation validation tool for LLVM.</a:t>
            </a:r>
          </a:p>
        </p:txBody>
      </p:sp>
      <p:sp>
        <p:nvSpPr>
          <p:cNvPr id="4" name="Slide Number Placeholder 3"/>
          <p:cNvSpPr>
            <a:spLocks noGrp="1"/>
          </p:cNvSpPr>
          <p:nvPr>
            <p:ph type="sldNum" sz="quarter" idx="5"/>
          </p:nvPr>
        </p:nvSpPr>
        <p:spPr/>
        <p:txBody>
          <a:bodyPr/>
          <a:lstStyle/>
          <a:p>
            <a:fld id="{D63595EE-1E60-4EAA-9F26-513E1CA9F73F}" type="slidenum">
              <a:rPr lang="en-US" smtClean="0"/>
              <a:t>1</a:t>
            </a:fld>
            <a:endParaRPr lang="en-US"/>
          </a:p>
        </p:txBody>
      </p:sp>
    </p:spTree>
    <p:extLst>
      <p:ext uri="{BB962C8B-B14F-4D97-AF65-F5344CB8AC3E}">
        <p14:creationId xmlns:p14="http://schemas.microsoft.com/office/powerpoint/2010/main" val="293242672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LLVM, like any other software project, has bugs. These range from simple implementation bugs to architectural flaws. We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ve described some of these complex issues in previous work.</a:t>
            </a:r>
          </a:p>
          <a:p>
            <a:pPr>
              <a:lnSpc>
                <a:spcPct val="107000"/>
              </a:lnSpc>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Fixing issues in IR semantics is a very challenging task, as the IR is the data-structure used across the whole compiler. One needs to understand what</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s the impact of the change, what breaks, what</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s left to fix, and so on.</a:t>
            </a:r>
          </a:p>
          <a:p>
            <a:pPr>
              <a:lnSpc>
                <a:spcPct val="107000"/>
              </a:lnSpc>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LLVM</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s specification document (usually called </a:t>
            </a:r>
            <a:r>
              <a:rPr lang="en-US" sz="1800" dirty="0" err="1">
                <a:effectLst/>
                <a:latin typeface="Calibri" panose="020F0502020204030204" pitchFamily="34" charset="0"/>
                <a:ea typeface="Times New Roman" panose="02020603050405020304" pitchFamily="18" charset="0"/>
                <a:cs typeface="Times New Roman" panose="02020603050405020304" pitchFamily="18" charset="0"/>
              </a:rPr>
              <a:t>LangRef</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is huge but still doesn</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 cover many of the corner cases, including undefined behaviors. Therefore, this document is open to different interpretations, which leads to bugs.</a:t>
            </a:r>
          </a:p>
          <a:p>
            <a:pPr>
              <a:lnSpc>
                <a:spcPct val="107000"/>
              </a:lnSpc>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Furthermore, we are all more aware now of the critical impact of miscompilations. We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ve seen several recent cases of security vulnerabilities caused by compilers.</a:t>
            </a:r>
          </a:p>
        </p:txBody>
      </p:sp>
      <p:sp>
        <p:nvSpPr>
          <p:cNvPr id="4" name="Slide Number Placeholder 3"/>
          <p:cNvSpPr>
            <a:spLocks noGrp="1"/>
          </p:cNvSpPr>
          <p:nvPr>
            <p:ph type="sldNum" sz="quarter" idx="5"/>
          </p:nvPr>
        </p:nvSpPr>
        <p:spPr/>
        <p:txBody>
          <a:bodyPr/>
          <a:lstStyle/>
          <a:p>
            <a:fld id="{D63595EE-1E60-4EAA-9F26-513E1CA9F73F}" type="slidenum">
              <a:rPr lang="en-US" smtClean="0"/>
              <a:t>2</a:t>
            </a:fld>
            <a:endParaRPr lang="en-US"/>
          </a:p>
        </p:txBody>
      </p:sp>
    </p:spTree>
    <p:extLst>
      <p:ext uri="{BB962C8B-B14F-4D97-AF65-F5344CB8AC3E}">
        <p14:creationId xmlns:p14="http://schemas.microsoft.com/office/powerpoint/2010/main" val="36141188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To do any sort of verification, we need the semantics of LLVM</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s IR. Unfortunately, it</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s not always clear what the right semantics is. As an example, let</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s look at the select instruction, which is similar to the ternary comparison operator found in many languages.</a:t>
            </a:r>
          </a:p>
          <a:p>
            <a:pPr>
              <a:lnSpc>
                <a:spcPct val="107000"/>
              </a:lnSpc>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LLVM</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s specification document did not specify the behavior around poison values. So we made a table comparing different possible semantics. There were two main questions that we had to answer: what is the best semantics and why? And which one was LLVM using? Without a tool that can automatically check conformance with a given semantics across most optimizations it would be next to impossible to answer these questions. Fortunately, Alive2 is such a tool!</a:t>
            </a:r>
          </a:p>
          <a:p>
            <a:pPr>
              <a:lnSpc>
                <a:spcPct val="107000"/>
              </a:lnSpc>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And spoiler alert: different LLVM optimizations were using different semantics, which could off course lead to end-to-end miscompilations.</a:t>
            </a:r>
          </a:p>
        </p:txBody>
      </p:sp>
      <p:sp>
        <p:nvSpPr>
          <p:cNvPr id="4" name="Slide Number Placeholder 3"/>
          <p:cNvSpPr>
            <a:spLocks noGrp="1"/>
          </p:cNvSpPr>
          <p:nvPr>
            <p:ph type="sldNum" sz="quarter" idx="5"/>
          </p:nvPr>
        </p:nvSpPr>
        <p:spPr/>
        <p:txBody>
          <a:bodyPr/>
          <a:lstStyle/>
          <a:p>
            <a:fld id="{D63595EE-1E60-4EAA-9F26-513E1CA9F73F}" type="slidenum">
              <a:rPr lang="en-US" smtClean="0"/>
              <a:t>3</a:t>
            </a:fld>
            <a:endParaRPr lang="en-US"/>
          </a:p>
        </p:txBody>
      </p:sp>
    </p:spTree>
    <p:extLst>
      <p:ext uri="{BB962C8B-B14F-4D97-AF65-F5344CB8AC3E}">
        <p14:creationId xmlns:p14="http://schemas.microsoft.com/office/powerpoint/2010/main" val="373230524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Alive2 integrates straightforwardly with LLVM. First you use the front-end as usual to produce LLVM IR from your favorite language. Then Alive2 snapshots that code. Then we optimize it using LLVM, and again snapshot it. Then, since we do bounded translation validation, Alive2 unrolls loops by a fixed amount.</a:t>
            </a:r>
          </a:p>
          <a:p>
            <a:pPr>
              <a:lnSpc>
                <a:spcPct val="107000"/>
              </a:lnSpc>
              <a:spcAft>
                <a:spcPts val="800"/>
              </a:spcAft>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Finally, Alive2 encodes the semantics of the program before and after optimizations, including all of the undefined behaviors, and encodes the refinement checks as well. These formulas are then discharged automatically using Z3.</a:t>
            </a:r>
          </a:p>
        </p:txBody>
      </p:sp>
      <p:sp>
        <p:nvSpPr>
          <p:cNvPr id="4" name="Slide Number Placeholder 3"/>
          <p:cNvSpPr>
            <a:spLocks noGrp="1"/>
          </p:cNvSpPr>
          <p:nvPr>
            <p:ph type="sldNum" sz="quarter" idx="5"/>
          </p:nvPr>
        </p:nvSpPr>
        <p:spPr/>
        <p:txBody>
          <a:bodyPr/>
          <a:lstStyle/>
          <a:p>
            <a:fld id="{D63595EE-1E60-4EAA-9F26-513E1CA9F73F}" type="slidenum">
              <a:rPr lang="en-US" smtClean="0"/>
              <a:t>4</a:t>
            </a:fld>
            <a:endParaRPr lang="en-US"/>
          </a:p>
        </p:txBody>
      </p:sp>
    </p:spTree>
    <p:extLst>
      <p:ext uri="{BB962C8B-B14F-4D97-AF65-F5344CB8AC3E}">
        <p14:creationId xmlns:p14="http://schemas.microsoft.com/office/powerpoint/2010/main" val="387148245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For the past year we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ve been running Alive2 continuously on LLVM</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s test suite to identify bugs.</a:t>
            </a:r>
          </a:p>
          <a:p>
            <a:pPr>
              <a:lnSpc>
                <a:spcPct val="107000"/>
              </a:lnSpc>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In the beginning, we can observe a lot of churn. Every time we would add support for another LLVM feature, we would find some bug, either in the implementation, or in the specification. Bugs in LLVM were being fixed at about at the same pace that we were implementing features in Alive2, so the overall number of bugs was kept roughly constant.</a:t>
            </a:r>
          </a:p>
          <a:p>
            <a:pPr>
              <a:lnSpc>
                <a:spcPct val="107000"/>
              </a:lnSpc>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Then we see a spike last January, as LLVM folks added a bunch of tests that exposed bugs in optimizations related with the select instruction that I</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ve shown before.</a:t>
            </a:r>
          </a:p>
          <a:p>
            <a:pPr>
              <a:lnSpc>
                <a:spcPct val="107000"/>
              </a:lnSpc>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Then, in May, we see a few significant drops, as two long-standing bugs were fixed. All the tests added back in January were then fixed.</a:t>
            </a:r>
          </a:p>
          <a:p>
            <a:pPr>
              <a:lnSpc>
                <a:spcPct val="107000"/>
              </a:lnSpc>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Also in May, we made some changes in Alive2 around pointer comparisons, which introduced a regression, which was caught by a couple of LLVM unit tests. We see in the graph the impact of fixing this bug in Alive2.</a:t>
            </a:r>
          </a:p>
          <a:p>
            <a:pPr>
              <a:lnSpc>
                <a:spcPct val="107000"/>
              </a:lnSpc>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This graph shows that running verification continuously is extremely important! Verifying just once is clearly not sufficient, as development of both LLVM and the verification tools doesn</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 stop and it will introduce regressions.</a:t>
            </a:r>
          </a:p>
        </p:txBody>
      </p:sp>
      <p:sp>
        <p:nvSpPr>
          <p:cNvPr id="4" name="Slide Number Placeholder 3"/>
          <p:cNvSpPr>
            <a:spLocks noGrp="1"/>
          </p:cNvSpPr>
          <p:nvPr>
            <p:ph type="sldNum" sz="quarter" idx="5"/>
          </p:nvPr>
        </p:nvSpPr>
        <p:spPr/>
        <p:txBody>
          <a:bodyPr/>
          <a:lstStyle/>
          <a:p>
            <a:fld id="{D63595EE-1E60-4EAA-9F26-513E1CA9F73F}" type="slidenum">
              <a:rPr lang="en-US" smtClean="0"/>
              <a:t>5</a:t>
            </a:fld>
            <a:endParaRPr lang="en-US"/>
          </a:p>
        </p:txBody>
      </p:sp>
    </p:spTree>
    <p:extLst>
      <p:ext uri="{BB962C8B-B14F-4D97-AF65-F5344CB8AC3E}">
        <p14:creationId xmlns:p14="http://schemas.microsoft.com/office/powerpoint/2010/main" val="319236663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Our goal is to make LLVM conform to </a:t>
            </a:r>
            <a:r>
              <a:rPr lang="en-US" sz="1800" b="1" dirty="0">
                <a:effectLst/>
                <a:latin typeface="Calibri" panose="020F0502020204030204" pitchFamily="34" charset="0"/>
                <a:ea typeface="Times New Roman" panose="02020603050405020304" pitchFamily="18" charset="0"/>
                <a:cs typeface="Times New Roman" panose="02020603050405020304" pitchFamily="18" charset="0"/>
              </a:rPr>
              <a:t>a</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 specification, whatever that may be. We</a:t>
            </a:r>
            <a:r>
              <a:rPr lang="en-US" sz="1800" dirty="0">
                <a:effectLst/>
                <a:latin typeface="Times New Roman" panose="02020603050405020304" pitchFamily="18" charset="0"/>
                <a:ea typeface="Times New Roman" panose="02020603050405020304" pitchFamily="18" charset="0"/>
                <a:cs typeface="Times New Roman" panose="02020603050405020304" pitchFamily="18" charset="0"/>
              </a:rPr>
              <a:t>’</a:t>
            </a: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ve developed Alive2 to help us with that mission.</a:t>
            </a:r>
          </a:p>
          <a:p>
            <a:pPr>
              <a:lnSpc>
                <a:spcPct val="107000"/>
              </a:lnSpc>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Alive2 has been quite successful, as it has found many bugs in LLVM and prevented many more of even getting in as Alive2 is actively used by LLVM developers.</a:t>
            </a:r>
          </a:p>
          <a:p>
            <a:pPr>
              <a:lnSpc>
                <a:spcPct val="107000"/>
              </a:lnSpc>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The success of Alive2 can be explained by the fact that it requires zero changes to LLVM and that it is fully automatic. Moreover, it integrates straightforwardly with LLVM and has a very low false-positive rate.</a:t>
            </a:r>
          </a:p>
          <a:p>
            <a:pPr>
              <a:lnSpc>
                <a:spcPct val="107000"/>
              </a:lnSpc>
              <a:spcAft>
                <a:spcPts val="800"/>
              </a:spcAft>
            </a:pPr>
            <a:r>
              <a:rPr lang="en-US" sz="1800" dirty="0">
                <a:effectLst/>
                <a:latin typeface="Calibri" panose="020F0502020204030204" pitchFamily="34" charset="0"/>
                <a:ea typeface="Times New Roman" panose="02020603050405020304" pitchFamily="18" charset="0"/>
                <a:cs typeface="Times New Roman" panose="02020603050405020304" pitchFamily="18" charset="0"/>
              </a:rPr>
              <a:t>Alive2 is available on-line at alive2.llvm.org. </a:t>
            </a:r>
            <a:r>
              <a:rPr lang="en-US" sz="1800">
                <a:effectLst/>
                <a:latin typeface="Calibri" panose="020F0502020204030204" pitchFamily="34" charset="0"/>
                <a:ea typeface="Times New Roman" panose="02020603050405020304" pitchFamily="18" charset="0"/>
                <a:cs typeface="Times New Roman" panose="02020603050405020304" pitchFamily="18" charset="0"/>
              </a:rPr>
              <a:t>Feel free to give it a try!</a:t>
            </a:r>
          </a:p>
        </p:txBody>
      </p:sp>
      <p:sp>
        <p:nvSpPr>
          <p:cNvPr id="4" name="Slide Number Placeholder 3"/>
          <p:cNvSpPr>
            <a:spLocks noGrp="1"/>
          </p:cNvSpPr>
          <p:nvPr>
            <p:ph type="sldNum" sz="quarter" idx="5"/>
          </p:nvPr>
        </p:nvSpPr>
        <p:spPr/>
        <p:txBody>
          <a:bodyPr/>
          <a:lstStyle/>
          <a:p>
            <a:fld id="{D63595EE-1E60-4EAA-9F26-513E1CA9F73F}" type="slidenum">
              <a:rPr lang="en-US" smtClean="0"/>
              <a:t>6</a:t>
            </a:fld>
            <a:endParaRPr lang="en-US"/>
          </a:p>
        </p:txBody>
      </p:sp>
    </p:spTree>
    <p:extLst>
      <p:ext uri="{BB962C8B-B14F-4D97-AF65-F5344CB8AC3E}">
        <p14:creationId xmlns:p14="http://schemas.microsoft.com/office/powerpoint/2010/main" val="33096071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3EB0DE-5D47-4C88-BD5D-C7CBA4C9BFD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9E560B61-BFE7-423D-AD49-509DC1565B5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3495E73E-F22A-4BB6-9E04-3CB7885B3442}"/>
              </a:ext>
            </a:extLst>
          </p:cNvPr>
          <p:cNvSpPr>
            <a:spLocks noGrp="1"/>
          </p:cNvSpPr>
          <p:nvPr>
            <p:ph type="dt" sz="half" idx="10"/>
          </p:nvPr>
        </p:nvSpPr>
        <p:spPr/>
        <p:txBody>
          <a:bodyPr/>
          <a:lstStyle/>
          <a:p>
            <a:fld id="{6D6E2F1B-1D65-4842-93C7-D96A461368FA}" type="datetimeFigureOut">
              <a:rPr lang="en-US" smtClean="0"/>
              <a:t>6/21/2021</a:t>
            </a:fld>
            <a:endParaRPr lang="en-US"/>
          </a:p>
        </p:txBody>
      </p:sp>
      <p:sp>
        <p:nvSpPr>
          <p:cNvPr id="5" name="Footer Placeholder 4">
            <a:extLst>
              <a:ext uri="{FF2B5EF4-FFF2-40B4-BE49-F238E27FC236}">
                <a16:creationId xmlns:a16="http://schemas.microsoft.com/office/drawing/2014/main" id="{F4BBBCEB-FD6D-43B5-902E-3E4F1F0E2CE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6C7A353-85B3-4FAF-A69F-7A6E11583CC6}"/>
              </a:ext>
            </a:extLst>
          </p:cNvPr>
          <p:cNvSpPr>
            <a:spLocks noGrp="1"/>
          </p:cNvSpPr>
          <p:nvPr>
            <p:ph type="sldNum" sz="quarter" idx="12"/>
          </p:nvPr>
        </p:nvSpPr>
        <p:spPr/>
        <p:txBody>
          <a:bodyPr/>
          <a:lstStyle/>
          <a:p>
            <a:fld id="{914B49B4-C079-43CE-8388-F60A8AD6EC42}" type="slidenum">
              <a:rPr lang="en-US" smtClean="0"/>
              <a:t>‹#›</a:t>
            </a:fld>
            <a:endParaRPr lang="en-US"/>
          </a:p>
        </p:txBody>
      </p:sp>
    </p:spTree>
    <p:extLst>
      <p:ext uri="{BB962C8B-B14F-4D97-AF65-F5344CB8AC3E}">
        <p14:creationId xmlns:p14="http://schemas.microsoft.com/office/powerpoint/2010/main" val="9308251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CE65852-B05E-4BEC-A2D6-0074AA5C2F1D}"/>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4C7C816-714E-4769-A58E-3935EEF2664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CBD3151-15A9-4A17-8FFB-3262C6172056}"/>
              </a:ext>
            </a:extLst>
          </p:cNvPr>
          <p:cNvSpPr>
            <a:spLocks noGrp="1"/>
          </p:cNvSpPr>
          <p:nvPr>
            <p:ph type="dt" sz="half" idx="10"/>
          </p:nvPr>
        </p:nvSpPr>
        <p:spPr/>
        <p:txBody>
          <a:bodyPr/>
          <a:lstStyle/>
          <a:p>
            <a:fld id="{6D6E2F1B-1D65-4842-93C7-D96A461368FA}" type="datetimeFigureOut">
              <a:rPr lang="en-US" smtClean="0"/>
              <a:t>6/21/2021</a:t>
            </a:fld>
            <a:endParaRPr lang="en-US"/>
          </a:p>
        </p:txBody>
      </p:sp>
      <p:sp>
        <p:nvSpPr>
          <p:cNvPr id="5" name="Footer Placeholder 4">
            <a:extLst>
              <a:ext uri="{FF2B5EF4-FFF2-40B4-BE49-F238E27FC236}">
                <a16:creationId xmlns:a16="http://schemas.microsoft.com/office/drawing/2014/main" id="{2CC1F2B4-B4B8-4AE5-A607-1D356FE04F6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93E8CC9-C5A7-44F4-91F7-4E1916FC1CCD}"/>
              </a:ext>
            </a:extLst>
          </p:cNvPr>
          <p:cNvSpPr>
            <a:spLocks noGrp="1"/>
          </p:cNvSpPr>
          <p:nvPr>
            <p:ph type="sldNum" sz="quarter" idx="12"/>
          </p:nvPr>
        </p:nvSpPr>
        <p:spPr/>
        <p:txBody>
          <a:bodyPr/>
          <a:lstStyle/>
          <a:p>
            <a:fld id="{914B49B4-C079-43CE-8388-F60A8AD6EC42}" type="slidenum">
              <a:rPr lang="en-US" smtClean="0"/>
              <a:t>‹#›</a:t>
            </a:fld>
            <a:endParaRPr lang="en-US"/>
          </a:p>
        </p:txBody>
      </p:sp>
    </p:spTree>
    <p:extLst>
      <p:ext uri="{BB962C8B-B14F-4D97-AF65-F5344CB8AC3E}">
        <p14:creationId xmlns:p14="http://schemas.microsoft.com/office/powerpoint/2010/main" val="1735982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A3ABD3D-73C1-4F78-858B-A85200F9520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B6EF030A-005C-480C-90FD-B779374CB2B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A39655F-6E71-4FD4-81C0-B9230A50648E}"/>
              </a:ext>
            </a:extLst>
          </p:cNvPr>
          <p:cNvSpPr>
            <a:spLocks noGrp="1"/>
          </p:cNvSpPr>
          <p:nvPr>
            <p:ph type="dt" sz="half" idx="10"/>
          </p:nvPr>
        </p:nvSpPr>
        <p:spPr/>
        <p:txBody>
          <a:bodyPr/>
          <a:lstStyle/>
          <a:p>
            <a:fld id="{6D6E2F1B-1D65-4842-93C7-D96A461368FA}" type="datetimeFigureOut">
              <a:rPr lang="en-US" smtClean="0"/>
              <a:t>6/21/2021</a:t>
            </a:fld>
            <a:endParaRPr lang="en-US"/>
          </a:p>
        </p:txBody>
      </p:sp>
      <p:sp>
        <p:nvSpPr>
          <p:cNvPr id="5" name="Footer Placeholder 4">
            <a:extLst>
              <a:ext uri="{FF2B5EF4-FFF2-40B4-BE49-F238E27FC236}">
                <a16:creationId xmlns:a16="http://schemas.microsoft.com/office/drawing/2014/main" id="{38807C9E-F23F-4442-829A-07B0BDD3EC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094E68E-1AC9-43AC-B61E-ACA10B60D6E2}"/>
              </a:ext>
            </a:extLst>
          </p:cNvPr>
          <p:cNvSpPr>
            <a:spLocks noGrp="1"/>
          </p:cNvSpPr>
          <p:nvPr>
            <p:ph type="sldNum" sz="quarter" idx="12"/>
          </p:nvPr>
        </p:nvSpPr>
        <p:spPr/>
        <p:txBody>
          <a:bodyPr/>
          <a:lstStyle/>
          <a:p>
            <a:fld id="{914B49B4-C079-43CE-8388-F60A8AD6EC42}" type="slidenum">
              <a:rPr lang="en-US" smtClean="0"/>
              <a:t>‹#›</a:t>
            </a:fld>
            <a:endParaRPr lang="en-US"/>
          </a:p>
        </p:txBody>
      </p:sp>
    </p:spTree>
    <p:extLst>
      <p:ext uri="{BB962C8B-B14F-4D97-AF65-F5344CB8AC3E}">
        <p14:creationId xmlns:p14="http://schemas.microsoft.com/office/powerpoint/2010/main" val="134940209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0F1558F-E07F-4211-92D9-EB0F7E1C5F1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B6F9E108-6B0E-427F-89AC-1F8EB0DF66F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554C7EB-C6A3-4051-8573-A535C421F01B}"/>
              </a:ext>
            </a:extLst>
          </p:cNvPr>
          <p:cNvSpPr>
            <a:spLocks noGrp="1"/>
          </p:cNvSpPr>
          <p:nvPr>
            <p:ph type="dt" sz="half" idx="10"/>
          </p:nvPr>
        </p:nvSpPr>
        <p:spPr/>
        <p:txBody>
          <a:bodyPr/>
          <a:lstStyle/>
          <a:p>
            <a:fld id="{6D6E2F1B-1D65-4842-93C7-D96A461368FA}" type="datetimeFigureOut">
              <a:rPr lang="en-US" smtClean="0"/>
              <a:t>6/21/2021</a:t>
            </a:fld>
            <a:endParaRPr lang="en-US"/>
          </a:p>
        </p:txBody>
      </p:sp>
      <p:sp>
        <p:nvSpPr>
          <p:cNvPr id="5" name="Footer Placeholder 4">
            <a:extLst>
              <a:ext uri="{FF2B5EF4-FFF2-40B4-BE49-F238E27FC236}">
                <a16:creationId xmlns:a16="http://schemas.microsoft.com/office/drawing/2014/main" id="{648C8633-582D-4737-A8A7-06636FBDB3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BD0EA06-5601-4D4D-AB15-EE7DB1CB7C8A}"/>
              </a:ext>
            </a:extLst>
          </p:cNvPr>
          <p:cNvSpPr>
            <a:spLocks noGrp="1"/>
          </p:cNvSpPr>
          <p:nvPr>
            <p:ph type="sldNum" sz="quarter" idx="12"/>
          </p:nvPr>
        </p:nvSpPr>
        <p:spPr/>
        <p:txBody>
          <a:bodyPr/>
          <a:lstStyle/>
          <a:p>
            <a:fld id="{914B49B4-C079-43CE-8388-F60A8AD6EC42}" type="slidenum">
              <a:rPr lang="en-US" smtClean="0"/>
              <a:t>‹#›</a:t>
            </a:fld>
            <a:endParaRPr lang="en-US"/>
          </a:p>
        </p:txBody>
      </p:sp>
    </p:spTree>
    <p:extLst>
      <p:ext uri="{BB962C8B-B14F-4D97-AF65-F5344CB8AC3E}">
        <p14:creationId xmlns:p14="http://schemas.microsoft.com/office/powerpoint/2010/main" val="5337672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A3292E-A368-4257-A1F5-9423F232EF80}"/>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B09F276-1274-4523-BF99-2A22ED052BC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D198996-AA13-452C-8A7D-227EA1B16040}"/>
              </a:ext>
            </a:extLst>
          </p:cNvPr>
          <p:cNvSpPr>
            <a:spLocks noGrp="1"/>
          </p:cNvSpPr>
          <p:nvPr>
            <p:ph type="dt" sz="half" idx="10"/>
          </p:nvPr>
        </p:nvSpPr>
        <p:spPr/>
        <p:txBody>
          <a:bodyPr/>
          <a:lstStyle/>
          <a:p>
            <a:fld id="{6D6E2F1B-1D65-4842-93C7-D96A461368FA}" type="datetimeFigureOut">
              <a:rPr lang="en-US" smtClean="0"/>
              <a:t>6/21/2021</a:t>
            </a:fld>
            <a:endParaRPr lang="en-US"/>
          </a:p>
        </p:txBody>
      </p:sp>
      <p:sp>
        <p:nvSpPr>
          <p:cNvPr id="5" name="Footer Placeholder 4">
            <a:extLst>
              <a:ext uri="{FF2B5EF4-FFF2-40B4-BE49-F238E27FC236}">
                <a16:creationId xmlns:a16="http://schemas.microsoft.com/office/drawing/2014/main" id="{EEA77154-71EB-4BC4-97E0-9BAC9623F0D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6C6242-C85E-4C00-B892-73E8A3A577EB}"/>
              </a:ext>
            </a:extLst>
          </p:cNvPr>
          <p:cNvSpPr>
            <a:spLocks noGrp="1"/>
          </p:cNvSpPr>
          <p:nvPr>
            <p:ph type="sldNum" sz="quarter" idx="12"/>
          </p:nvPr>
        </p:nvSpPr>
        <p:spPr/>
        <p:txBody>
          <a:bodyPr/>
          <a:lstStyle/>
          <a:p>
            <a:fld id="{914B49B4-C079-43CE-8388-F60A8AD6EC42}" type="slidenum">
              <a:rPr lang="en-US" smtClean="0"/>
              <a:t>‹#›</a:t>
            </a:fld>
            <a:endParaRPr lang="en-US"/>
          </a:p>
        </p:txBody>
      </p:sp>
    </p:spTree>
    <p:extLst>
      <p:ext uri="{BB962C8B-B14F-4D97-AF65-F5344CB8AC3E}">
        <p14:creationId xmlns:p14="http://schemas.microsoft.com/office/powerpoint/2010/main" val="2598273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F919F0-E608-49D0-B9C9-8A92D68AC3F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10F2BA5-6750-4A90-810B-997BFBDA8C6B}"/>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C81C1150-3093-4366-93CC-FEB28FC71D76}"/>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E3F62FA5-EC5B-4178-B76A-5BCE62E36443}"/>
              </a:ext>
            </a:extLst>
          </p:cNvPr>
          <p:cNvSpPr>
            <a:spLocks noGrp="1"/>
          </p:cNvSpPr>
          <p:nvPr>
            <p:ph type="dt" sz="half" idx="10"/>
          </p:nvPr>
        </p:nvSpPr>
        <p:spPr/>
        <p:txBody>
          <a:bodyPr/>
          <a:lstStyle/>
          <a:p>
            <a:fld id="{6D6E2F1B-1D65-4842-93C7-D96A461368FA}" type="datetimeFigureOut">
              <a:rPr lang="en-US" smtClean="0"/>
              <a:t>6/21/2021</a:t>
            </a:fld>
            <a:endParaRPr lang="en-US"/>
          </a:p>
        </p:txBody>
      </p:sp>
      <p:sp>
        <p:nvSpPr>
          <p:cNvPr id="6" name="Footer Placeholder 5">
            <a:extLst>
              <a:ext uri="{FF2B5EF4-FFF2-40B4-BE49-F238E27FC236}">
                <a16:creationId xmlns:a16="http://schemas.microsoft.com/office/drawing/2014/main" id="{5094783F-AC3C-4DA1-8FE6-1ED5AED253D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5F6A8E2-E8D1-4A42-BD8B-9CE365766BF1}"/>
              </a:ext>
            </a:extLst>
          </p:cNvPr>
          <p:cNvSpPr>
            <a:spLocks noGrp="1"/>
          </p:cNvSpPr>
          <p:nvPr>
            <p:ph type="sldNum" sz="quarter" idx="12"/>
          </p:nvPr>
        </p:nvSpPr>
        <p:spPr/>
        <p:txBody>
          <a:bodyPr/>
          <a:lstStyle/>
          <a:p>
            <a:fld id="{914B49B4-C079-43CE-8388-F60A8AD6EC42}" type="slidenum">
              <a:rPr lang="en-US" smtClean="0"/>
              <a:t>‹#›</a:t>
            </a:fld>
            <a:endParaRPr lang="en-US"/>
          </a:p>
        </p:txBody>
      </p:sp>
    </p:spTree>
    <p:extLst>
      <p:ext uri="{BB962C8B-B14F-4D97-AF65-F5344CB8AC3E}">
        <p14:creationId xmlns:p14="http://schemas.microsoft.com/office/powerpoint/2010/main" val="23854472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D4073D-D38A-4C2F-BFB0-D9F691B09D16}"/>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49687DB2-AC8A-4AFF-A1C6-11631505F48F}"/>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1F5AE876-7CE3-4A96-B83F-C82D2CEDBC87}"/>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298EB58-40F9-43EB-8A77-09CD27707F4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E8F0D97-8239-41CB-BF4C-04512A513D51}"/>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E2241FEB-5FCA-469F-A64F-410B01844D71}"/>
              </a:ext>
            </a:extLst>
          </p:cNvPr>
          <p:cNvSpPr>
            <a:spLocks noGrp="1"/>
          </p:cNvSpPr>
          <p:nvPr>
            <p:ph type="dt" sz="half" idx="10"/>
          </p:nvPr>
        </p:nvSpPr>
        <p:spPr/>
        <p:txBody>
          <a:bodyPr/>
          <a:lstStyle/>
          <a:p>
            <a:fld id="{6D6E2F1B-1D65-4842-93C7-D96A461368FA}" type="datetimeFigureOut">
              <a:rPr lang="en-US" smtClean="0"/>
              <a:t>6/21/2021</a:t>
            </a:fld>
            <a:endParaRPr lang="en-US"/>
          </a:p>
        </p:txBody>
      </p:sp>
      <p:sp>
        <p:nvSpPr>
          <p:cNvPr id="8" name="Footer Placeholder 7">
            <a:extLst>
              <a:ext uri="{FF2B5EF4-FFF2-40B4-BE49-F238E27FC236}">
                <a16:creationId xmlns:a16="http://schemas.microsoft.com/office/drawing/2014/main" id="{14CCE059-FB71-49AA-8CD5-108060CF7302}"/>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7E43D2C-34BD-4C53-BD4A-379FEECC0A8E}"/>
              </a:ext>
            </a:extLst>
          </p:cNvPr>
          <p:cNvSpPr>
            <a:spLocks noGrp="1"/>
          </p:cNvSpPr>
          <p:nvPr>
            <p:ph type="sldNum" sz="quarter" idx="12"/>
          </p:nvPr>
        </p:nvSpPr>
        <p:spPr/>
        <p:txBody>
          <a:bodyPr/>
          <a:lstStyle/>
          <a:p>
            <a:fld id="{914B49B4-C079-43CE-8388-F60A8AD6EC42}" type="slidenum">
              <a:rPr lang="en-US" smtClean="0"/>
              <a:t>‹#›</a:t>
            </a:fld>
            <a:endParaRPr lang="en-US"/>
          </a:p>
        </p:txBody>
      </p:sp>
    </p:spTree>
    <p:extLst>
      <p:ext uri="{BB962C8B-B14F-4D97-AF65-F5344CB8AC3E}">
        <p14:creationId xmlns:p14="http://schemas.microsoft.com/office/powerpoint/2010/main" val="252279868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FCF9A7F-BDC6-44F5-A170-AC5C12155EEA}"/>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F2E91752-47F2-48BA-8F08-782CC8E7D21C}"/>
              </a:ext>
            </a:extLst>
          </p:cNvPr>
          <p:cNvSpPr>
            <a:spLocks noGrp="1"/>
          </p:cNvSpPr>
          <p:nvPr>
            <p:ph type="dt" sz="half" idx="10"/>
          </p:nvPr>
        </p:nvSpPr>
        <p:spPr/>
        <p:txBody>
          <a:bodyPr/>
          <a:lstStyle/>
          <a:p>
            <a:fld id="{6D6E2F1B-1D65-4842-93C7-D96A461368FA}" type="datetimeFigureOut">
              <a:rPr lang="en-US" smtClean="0"/>
              <a:t>6/21/2021</a:t>
            </a:fld>
            <a:endParaRPr lang="en-US"/>
          </a:p>
        </p:txBody>
      </p:sp>
      <p:sp>
        <p:nvSpPr>
          <p:cNvPr id="4" name="Footer Placeholder 3">
            <a:extLst>
              <a:ext uri="{FF2B5EF4-FFF2-40B4-BE49-F238E27FC236}">
                <a16:creationId xmlns:a16="http://schemas.microsoft.com/office/drawing/2014/main" id="{5F2C35F8-A598-44DE-9A04-CFB108D55E2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01F582E-4857-4B70-AF25-03E9C61D5598}"/>
              </a:ext>
            </a:extLst>
          </p:cNvPr>
          <p:cNvSpPr>
            <a:spLocks noGrp="1"/>
          </p:cNvSpPr>
          <p:nvPr>
            <p:ph type="sldNum" sz="quarter" idx="12"/>
          </p:nvPr>
        </p:nvSpPr>
        <p:spPr/>
        <p:txBody>
          <a:bodyPr/>
          <a:lstStyle/>
          <a:p>
            <a:fld id="{914B49B4-C079-43CE-8388-F60A8AD6EC42}" type="slidenum">
              <a:rPr lang="en-US" smtClean="0"/>
              <a:t>‹#›</a:t>
            </a:fld>
            <a:endParaRPr lang="en-US"/>
          </a:p>
        </p:txBody>
      </p:sp>
    </p:spTree>
    <p:extLst>
      <p:ext uri="{BB962C8B-B14F-4D97-AF65-F5344CB8AC3E}">
        <p14:creationId xmlns:p14="http://schemas.microsoft.com/office/powerpoint/2010/main" val="32194468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AFF8BC9-4CF3-411F-9ADD-DF156BCBE65C}"/>
              </a:ext>
            </a:extLst>
          </p:cNvPr>
          <p:cNvSpPr>
            <a:spLocks noGrp="1"/>
          </p:cNvSpPr>
          <p:nvPr>
            <p:ph type="dt" sz="half" idx="10"/>
          </p:nvPr>
        </p:nvSpPr>
        <p:spPr/>
        <p:txBody>
          <a:bodyPr/>
          <a:lstStyle/>
          <a:p>
            <a:fld id="{6D6E2F1B-1D65-4842-93C7-D96A461368FA}" type="datetimeFigureOut">
              <a:rPr lang="en-US" smtClean="0"/>
              <a:t>6/21/2021</a:t>
            </a:fld>
            <a:endParaRPr lang="en-US"/>
          </a:p>
        </p:txBody>
      </p:sp>
      <p:sp>
        <p:nvSpPr>
          <p:cNvPr id="3" name="Footer Placeholder 2">
            <a:extLst>
              <a:ext uri="{FF2B5EF4-FFF2-40B4-BE49-F238E27FC236}">
                <a16:creationId xmlns:a16="http://schemas.microsoft.com/office/drawing/2014/main" id="{04FE65C2-EF59-49BB-A9D0-45B66C60BB32}"/>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C786B779-FB43-4A6E-AB59-9C1F8E94952D}"/>
              </a:ext>
            </a:extLst>
          </p:cNvPr>
          <p:cNvSpPr>
            <a:spLocks noGrp="1"/>
          </p:cNvSpPr>
          <p:nvPr>
            <p:ph type="sldNum" sz="quarter" idx="12"/>
          </p:nvPr>
        </p:nvSpPr>
        <p:spPr/>
        <p:txBody>
          <a:bodyPr/>
          <a:lstStyle/>
          <a:p>
            <a:fld id="{914B49B4-C079-43CE-8388-F60A8AD6EC42}" type="slidenum">
              <a:rPr lang="en-US" smtClean="0"/>
              <a:t>‹#›</a:t>
            </a:fld>
            <a:endParaRPr lang="en-US"/>
          </a:p>
        </p:txBody>
      </p:sp>
    </p:spTree>
    <p:extLst>
      <p:ext uri="{BB962C8B-B14F-4D97-AF65-F5344CB8AC3E}">
        <p14:creationId xmlns:p14="http://schemas.microsoft.com/office/powerpoint/2010/main" val="923751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26BC9D-542A-4213-8BE2-79176DFCC03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40D92D65-EA7D-4C97-8009-829E790406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2FFCAEB5-3412-4363-9204-15D8AE1CAB7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58C902A-FAC7-45D5-A7A0-D73DD0D6A41C}"/>
              </a:ext>
            </a:extLst>
          </p:cNvPr>
          <p:cNvSpPr>
            <a:spLocks noGrp="1"/>
          </p:cNvSpPr>
          <p:nvPr>
            <p:ph type="dt" sz="half" idx="10"/>
          </p:nvPr>
        </p:nvSpPr>
        <p:spPr/>
        <p:txBody>
          <a:bodyPr/>
          <a:lstStyle/>
          <a:p>
            <a:fld id="{6D6E2F1B-1D65-4842-93C7-D96A461368FA}" type="datetimeFigureOut">
              <a:rPr lang="en-US" smtClean="0"/>
              <a:t>6/21/2021</a:t>
            </a:fld>
            <a:endParaRPr lang="en-US"/>
          </a:p>
        </p:txBody>
      </p:sp>
      <p:sp>
        <p:nvSpPr>
          <p:cNvPr id="6" name="Footer Placeholder 5">
            <a:extLst>
              <a:ext uri="{FF2B5EF4-FFF2-40B4-BE49-F238E27FC236}">
                <a16:creationId xmlns:a16="http://schemas.microsoft.com/office/drawing/2014/main" id="{AD86CE8D-6827-4B0B-ADEB-7DF53A66585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E635B88-5492-4956-876F-F89BF836E730}"/>
              </a:ext>
            </a:extLst>
          </p:cNvPr>
          <p:cNvSpPr>
            <a:spLocks noGrp="1"/>
          </p:cNvSpPr>
          <p:nvPr>
            <p:ph type="sldNum" sz="quarter" idx="12"/>
          </p:nvPr>
        </p:nvSpPr>
        <p:spPr/>
        <p:txBody>
          <a:bodyPr/>
          <a:lstStyle/>
          <a:p>
            <a:fld id="{914B49B4-C079-43CE-8388-F60A8AD6EC42}" type="slidenum">
              <a:rPr lang="en-US" smtClean="0"/>
              <a:t>‹#›</a:t>
            </a:fld>
            <a:endParaRPr lang="en-US"/>
          </a:p>
        </p:txBody>
      </p:sp>
    </p:spTree>
    <p:extLst>
      <p:ext uri="{BB962C8B-B14F-4D97-AF65-F5344CB8AC3E}">
        <p14:creationId xmlns:p14="http://schemas.microsoft.com/office/powerpoint/2010/main" val="134519086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7F17F1B-262A-410B-9C2B-0389ED3EE35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D8C0A9B-013A-4331-8A7A-E62E4F00659B}"/>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997A9DDB-1F3F-4379-BB44-818BD66D3F9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8D21029-FBE0-4BDA-B2D7-660503B1B3A3}"/>
              </a:ext>
            </a:extLst>
          </p:cNvPr>
          <p:cNvSpPr>
            <a:spLocks noGrp="1"/>
          </p:cNvSpPr>
          <p:nvPr>
            <p:ph type="dt" sz="half" idx="10"/>
          </p:nvPr>
        </p:nvSpPr>
        <p:spPr/>
        <p:txBody>
          <a:bodyPr/>
          <a:lstStyle/>
          <a:p>
            <a:fld id="{6D6E2F1B-1D65-4842-93C7-D96A461368FA}" type="datetimeFigureOut">
              <a:rPr lang="en-US" smtClean="0"/>
              <a:t>6/21/2021</a:t>
            </a:fld>
            <a:endParaRPr lang="en-US"/>
          </a:p>
        </p:txBody>
      </p:sp>
      <p:sp>
        <p:nvSpPr>
          <p:cNvPr id="6" name="Footer Placeholder 5">
            <a:extLst>
              <a:ext uri="{FF2B5EF4-FFF2-40B4-BE49-F238E27FC236}">
                <a16:creationId xmlns:a16="http://schemas.microsoft.com/office/drawing/2014/main" id="{B094496E-CA92-4523-B2D0-8D6427BF721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B5AA6A0-A265-42DE-84C1-5DE192EE78F7}"/>
              </a:ext>
            </a:extLst>
          </p:cNvPr>
          <p:cNvSpPr>
            <a:spLocks noGrp="1"/>
          </p:cNvSpPr>
          <p:nvPr>
            <p:ph type="sldNum" sz="quarter" idx="12"/>
          </p:nvPr>
        </p:nvSpPr>
        <p:spPr/>
        <p:txBody>
          <a:bodyPr/>
          <a:lstStyle/>
          <a:p>
            <a:fld id="{914B49B4-C079-43CE-8388-F60A8AD6EC42}" type="slidenum">
              <a:rPr lang="en-US" smtClean="0"/>
              <a:t>‹#›</a:t>
            </a:fld>
            <a:endParaRPr lang="en-US"/>
          </a:p>
        </p:txBody>
      </p:sp>
    </p:spTree>
    <p:extLst>
      <p:ext uri="{BB962C8B-B14F-4D97-AF65-F5344CB8AC3E}">
        <p14:creationId xmlns:p14="http://schemas.microsoft.com/office/powerpoint/2010/main" val="156092716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26447C1-AB48-40EA-ADA5-44F6FF39853D}"/>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BF10282-34F8-4198-9CD8-591A8095900A}"/>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5891576-E1BA-405E-A9A7-A2789CA463E0}"/>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D6E2F1B-1D65-4842-93C7-D96A461368FA}" type="datetimeFigureOut">
              <a:rPr lang="en-US" smtClean="0"/>
              <a:t>6/21/2021</a:t>
            </a:fld>
            <a:endParaRPr lang="en-US"/>
          </a:p>
        </p:txBody>
      </p:sp>
      <p:sp>
        <p:nvSpPr>
          <p:cNvPr id="5" name="Footer Placeholder 4">
            <a:extLst>
              <a:ext uri="{FF2B5EF4-FFF2-40B4-BE49-F238E27FC236}">
                <a16:creationId xmlns:a16="http://schemas.microsoft.com/office/drawing/2014/main" id="{8DD0F22C-C236-4137-99AE-71E7ADE55A7C}"/>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8FBD557C-6DF7-4E6C-A715-8EB4114C4D8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4B49B4-C079-43CE-8388-F60A8AD6EC42}" type="slidenum">
              <a:rPr lang="en-US" smtClean="0"/>
              <a:t>‹#›</a:t>
            </a:fld>
            <a:endParaRPr lang="en-US"/>
          </a:p>
        </p:txBody>
      </p:sp>
    </p:spTree>
    <p:extLst>
      <p:ext uri="{BB962C8B-B14F-4D97-AF65-F5344CB8AC3E}">
        <p14:creationId xmlns:p14="http://schemas.microsoft.com/office/powerpoint/2010/main" val="389847398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2.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notesSlide" Target="../notesSlides/notesSlide4.xml"/><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hyperlink" Target="https://github.com/AliveToolkit/alive2" TargetMode="External"/><Relationship Id="rId4" Type="http://schemas.openxmlformats.org/officeDocument/2006/relationships/hyperlink" Target="https://alive2.llvm.org/" TargetMode="Externa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51A928-2223-4DB2-91BE-8E8790BA0669}"/>
              </a:ext>
            </a:extLst>
          </p:cNvPr>
          <p:cNvSpPr>
            <a:spLocks noGrp="1"/>
          </p:cNvSpPr>
          <p:nvPr>
            <p:ph type="ctrTitle"/>
          </p:nvPr>
        </p:nvSpPr>
        <p:spPr>
          <a:xfrm>
            <a:off x="4700338" y="1122363"/>
            <a:ext cx="6954252" cy="2387600"/>
          </a:xfrm>
        </p:spPr>
        <p:txBody>
          <a:bodyPr>
            <a:normAutofit/>
          </a:bodyPr>
          <a:lstStyle/>
          <a:p>
            <a:r>
              <a:rPr lang="en-GB" sz="4400" dirty="0"/>
              <a:t>Alive2: Bounded Translation Validation for LLVM</a:t>
            </a:r>
            <a:endParaRPr lang="en-US" sz="4400" dirty="0"/>
          </a:p>
        </p:txBody>
      </p:sp>
      <p:sp>
        <p:nvSpPr>
          <p:cNvPr id="3" name="Subtitle 2">
            <a:extLst>
              <a:ext uri="{FF2B5EF4-FFF2-40B4-BE49-F238E27FC236}">
                <a16:creationId xmlns:a16="http://schemas.microsoft.com/office/drawing/2014/main" id="{F72AD5A1-34BD-4FC6-BB4C-BC1C999EE217}"/>
              </a:ext>
            </a:extLst>
          </p:cNvPr>
          <p:cNvSpPr>
            <a:spLocks noGrp="1"/>
          </p:cNvSpPr>
          <p:nvPr>
            <p:ph type="subTitle" idx="1"/>
          </p:nvPr>
        </p:nvSpPr>
        <p:spPr>
          <a:xfrm>
            <a:off x="4957012" y="3784226"/>
            <a:ext cx="3336759" cy="1655762"/>
          </a:xfrm>
        </p:spPr>
        <p:txBody>
          <a:bodyPr>
            <a:normAutofit/>
          </a:bodyPr>
          <a:lstStyle/>
          <a:p>
            <a:pPr algn="l"/>
            <a:r>
              <a:rPr lang="en-US" sz="2000" dirty="0"/>
              <a:t>Nuno Lopes</a:t>
            </a:r>
            <a:br>
              <a:rPr lang="en-US" sz="2000" dirty="0"/>
            </a:br>
            <a:r>
              <a:rPr lang="en-US" sz="2000" dirty="0"/>
              <a:t>Juneyoung Lee, Chung-Kil Hur</a:t>
            </a:r>
            <a:br>
              <a:rPr lang="en-US" sz="2000" dirty="0"/>
            </a:br>
            <a:r>
              <a:rPr lang="en-US" sz="2000" dirty="0"/>
              <a:t>Zhengyang Liu, John Regehr</a:t>
            </a:r>
          </a:p>
        </p:txBody>
      </p:sp>
      <p:grpSp>
        <p:nvGrpSpPr>
          <p:cNvPr id="6" name="Group 5">
            <a:extLst>
              <a:ext uri="{FF2B5EF4-FFF2-40B4-BE49-F238E27FC236}">
                <a16:creationId xmlns:a16="http://schemas.microsoft.com/office/drawing/2014/main" id="{9C4A0428-5F17-4787-8931-D48A0F230C65}"/>
              </a:ext>
            </a:extLst>
          </p:cNvPr>
          <p:cNvGrpSpPr/>
          <p:nvPr/>
        </p:nvGrpSpPr>
        <p:grpSpPr>
          <a:xfrm>
            <a:off x="537410" y="1122363"/>
            <a:ext cx="3889875" cy="4003540"/>
            <a:chOff x="633999" y="688776"/>
            <a:chExt cx="5462001" cy="4956765"/>
          </a:xfrm>
        </p:grpSpPr>
        <p:pic>
          <p:nvPicPr>
            <p:cNvPr id="4" name="Picture 3" descr="A close up of a logo&#10;&#10;Description automatically generated">
              <a:extLst>
                <a:ext uri="{FF2B5EF4-FFF2-40B4-BE49-F238E27FC236}">
                  <a16:creationId xmlns:a16="http://schemas.microsoft.com/office/drawing/2014/main" id="{41D6E646-4A5E-40FE-AC73-9967E60676AA}"/>
                </a:ext>
              </a:extLst>
            </p:cNvPr>
            <p:cNvPicPr>
              <a:picLocks noChangeAspect="1"/>
            </p:cNvPicPr>
            <p:nvPr/>
          </p:nvPicPr>
          <p:blipFill rotWithShape="1">
            <a:blip r:embed="rId3">
              <a:extLst>
                <a:ext uri="{28A0092B-C50C-407E-A947-70E740481C1C}">
                  <a14:useLocalDpi xmlns:a14="http://schemas.microsoft.com/office/drawing/2010/main" val="0"/>
                </a:ext>
              </a:extLst>
            </a:blip>
            <a:stretch/>
          </p:blipFill>
          <p:spPr>
            <a:xfrm>
              <a:off x="633999" y="688776"/>
              <a:ext cx="5462001" cy="4956765"/>
            </a:xfrm>
            <a:prstGeom prst="rect">
              <a:avLst/>
            </a:prstGeom>
          </p:spPr>
        </p:pic>
        <p:sp>
          <p:nvSpPr>
            <p:cNvPr id="5" name="TextBox 4">
              <a:extLst>
                <a:ext uri="{FF2B5EF4-FFF2-40B4-BE49-F238E27FC236}">
                  <a16:creationId xmlns:a16="http://schemas.microsoft.com/office/drawing/2014/main" id="{560AB0CE-6C2B-4633-BB0A-1BE7BE5850F0}"/>
                </a:ext>
              </a:extLst>
            </p:cNvPr>
            <p:cNvSpPr txBox="1"/>
            <p:nvPr/>
          </p:nvSpPr>
          <p:spPr>
            <a:xfrm rot="20114152">
              <a:off x="4575955" y="3149065"/>
              <a:ext cx="388168" cy="571585"/>
            </a:xfrm>
            <a:prstGeom prst="rect">
              <a:avLst/>
            </a:prstGeom>
            <a:noFill/>
          </p:spPr>
          <p:txBody>
            <a:bodyPr wrap="square" rtlCol="0">
              <a:spAutoFit/>
            </a:bodyPr>
            <a:lstStyle/>
            <a:p>
              <a:pPr>
                <a:spcAft>
                  <a:spcPts val="600"/>
                </a:spcAft>
              </a:pPr>
              <a:r>
                <a:rPr lang="en-US" sz="2400" b="1" dirty="0">
                  <a:solidFill>
                    <a:srgbClr val="66FF33"/>
                  </a:solidFill>
                  <a:effectLst>
                    <a:outerShdw blurRad="38100" dist="38100" dir="2700000" algn="tl">
                      <a:srgbClr val="000000">
                        <a:alpha val="43137"/>
                      </a:srgbClr>
                    </a:outerShdw>
                  </a:effectLst>
                  <a:latin typeface="Lucida Handwriting" panose="03010101010101010101" pitchFamily="66" charset="0"/>
                </a:rPr>
                <a:t>2</a:t>
              </a:r>
            </a:p>
          </p:txBody>
        </p:sp>
      </p:grpSp>
      <p:sp>
        <p:nvSpPr>
          <p:cNvPr id="9" name="TextBox 8">
            <a:extLst>
              <a:ext uri="{FF2B5EF4-FFF2-40B4-BE49-F238E27FC236}">
                <a16:creationId xmlns:a16="http://schemas.microsoft.com/office/drawing/2014/main" id="{445D0692-6A8F-4C0C-BA7F-9F4ACC207F8B}"/>
              </a:ext>
            </a:extLst>
          </p:cNvPr>
          <p:cNvSpPr txBox="1"/>
          <p:nvPr/>
        </p:nvSpPr>
        <p:spPr>
          <a:xfrm>
            <a:off x="8662737" y="3784226"/>
            <a:ext cx="2703095" cy="923330"/>
          </a:xfrm>
          <a:prstGeom prst="rect">
            <a:avLst/>
          </a:prstGeom>
          <a:noFill/>
        </p:spPr>
        <p:txBody>
          <a:bodyPr wrap="square">
            <a:spAutoFit/>
          </a:bodyPr>
          <a:lstStyle/>
          <a:p>
            <a:r>
              <a:rPr lang="en-US" sz="1800" dirty="0"/>
              <a:t>Microsoft Research</a:t>
            </a:r>
            <a:br>
              <a:rPr lang="en-US" sz="1800" dirty="0"/>
            </a:br>
            <a:r>
              <a:rPr lang="en-US" sz="1800" dirty="0"/>
              <a:t>Seoul National University</a:t>
            </a:r>
            <a:br>
              <a:rPr lang="en-US" sz="1800" dirty="0"/>
            </a:br>
            <a:r>
              <a:rPr lang="en-US" sz="1800" dirty="0" err="1"/>
              <a:t>University</a:t>
            </a:r>
            <a:r>
              <a:rPr lang="en-US" sz="1800" dirty="0"/>
              <a:t> of Utah</a:t>
            </a:r>
            <a:endParaRPr lang="en-US" dirty="0"/>
          </a:p>
        </p:txBody>
      </p:sp>
    </p:spTree>
    <p:extLst>
      <p:ext uri="{BB962C8B-B14F-4D97-AF65-F5344CB8AC3E}">
        <p14:creationId xmlns:p14="http://schemas.microsoft.com/office/powerpoint/2010/main" val="20927951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5" name="Rectangle 8">
            <a:extLst>
              <a:ext uri="{FF2B5EF4-FFF2-40B4-BE49-F238E27FC236}">
                <a16:creationId xmlns:a16="http://schemas.microsoft.com/office/drawing/2014/main" id="{3A5B4632-C963-4296-86F0-79AA9EA5AE9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8328" y="303591"/>
            <a:ext cx="4335327" cy="5896743"/>
          </a:xfrm>
          <a:prstGeom prst="rect">
            <a:avLst/>
          </a:prstGeom>
          <a:solidFill>
            <a:schemeClr val="tx1">
              <a:lumMod val="75000"/>
              <a:lumOff val="25000"/>
            </a:schemeClr>
          </a:solidFill>
          <a:ln w="127000" cap="sq" cmpd="thinThick">
            <a:solidFill>
              <a:schemeClr val="tx1">
                <a:lumMod val="75000"/>
                <a:lumOff val="2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015DA6F-68F0-4EFE-B473-41F65E2C8690}"/>
              </a:ext>
            </a:extLst>
          </p:cNvPr>
          <p:cNvSpPr>
            <a:spLocks noGrp="1"/>
          </p:cNvSpPr>
          <p:nvPr>
            <p:ph type="title"/>
          </p:nvPr>
        </p:nvSpPr>
        <p:spPr>
          <a:xfrm>
            <a:off x="594360" y="637125"/>
            <a:ext cx="3802276" cy="5256371"/>
          </a:xfrm>
        </p:spPr>
        <p:txBody>
          <a:bodyPr>
            <a:normAutofit/>
          </a:bodyPr>
          <a:lstStyle/>
          <a:p>
            <a:r>
              <a:rPr lang="en-US" sz="4800" dirty="0">
                <a:solidFill>
                  <a:schemeClr val="bg1"/>
                </a:solidFill>
              </a:rPr>
              <a:t>Bugs in LLVM</a:t>
            </a:r>
          </a:p>
        </p:txBody>
      </p:sp>
      <p:graphicFrame>
        <p:nvGraphicFramePr>
          <p:cNvPr id="36" name="Content Placeholder 2">
            <a:extLst>
              <a:ext uri="{FF2B5EF4-FFF2-40B4-BE49-F238E27FC236}">
                <a16:creationId xmlns:a16="http://schemas.microsoft.com/office/drawing/2014/main" id="{94639253-6217-449C-A5B5-4A7E613D5FF5}"/>
              </a:ext>
            </a:extLst>
          </p:cNvPr>
          <p:cNvGraphicFramePr>
            <a:graphicFrameLocks noGrp="1"/>
          </p:cNvGraphicFramePr>
          <p:nvPr>
            <p:ph idx="1"/>
            <p:extLst>
              <p:ext uri="{D42A27DB-BD31-4B8C-83A1-F6EECF244321}">
                <p14:modId xmlns:p14="http://schemas.microsoft.com/office/powerpoint/2010/main" val="1360411673"/>
              </p:ext>
            </p:extLst>
          </p:nvPr>
        </p:nvGraphicFramePr>
        <p:xfrm>
          <a:off x="5166985" y="303591"/>
          <a:ext cx="6588691" cy="589674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5980981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6">
                                            <p:graphicEl>
                                              <a:dgm id="{9453DFAB-4440-4184-BB96-E896CC49228C}"/>
                                            </p:graphic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36">
                                            <p:graphicEl>
                                              <a:dgm id="{5F4D097A-FAD9-4ADE-A30A-CFF7B7489EA2}"/>
                                            </p:graphic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36">
                                            <p:graphicEl>
                                              <a:dgm id="{250EC381-1ECF-41D2-9A6B-7F36C687C3EC}"/>
                                            </p:graphic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36">
                                            <p:graphicEl>
                                              <a:dgm id="{4C831CC9-DBB9-4ADE-B4AB-4C4A9E6D8D5E}"/>
                                            </p:graphic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36">
                                            <p:graphicEl>
                                              <a:dgm id="{8CB59F6C-3BDC-4D74-9722-0004F41D2E4A}"/>
                                            </p:graphicEl>
                                          </p:spTgt>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36">
                                            <p:graphicEl>
                                              <a:dgm id="{62CBE87A-B7C6-4329-B82A-99FB24DDE33B}"/>
                                            </p:graphicEl>
                                          </p:spTgt>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36">
                                            <p:graphicEl>
                                              <a:dgm id="{9670580A-81FD-4071-9BD1-2AE5D0A3A6EC}"/>
                                            </p:graphicEl>
                                          </p:spTgt>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36">
                                            <p:graphicEl>
                                              <a:dgm id="{01BEE6FD-44E0-46A2-99D6-54170EF7C5E7}"/>
                                            </p:graphicEl>
                                          </p:spTgt>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36">
                                            <p:graphicEl>
                                              <a:dgm id="{5773DDDA-7825-448C-B89F-869AF2B5A94E}"/>
                                            </p:graphicEl>
                                          </p:spTgt>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36">
                                            <p:graphicEl>
                                              <a:dgm id="{A68594E5-CBEB-458C-B32F-7E8454E9C9D3}"/>
                                            </p:graphicEl>
                                          </p:spTgt>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36">
                                            <p:graphicEl>
                                              <a:dgm id="{54A906F5-FF83-4FD8-B2C7-9860047AA6DC}"/>
                                            </p:graphicEl>
                                          </p:spTgt>
                                        </p:tgtEl>
                                        <p:attrNameLst>
                                          <p:attrName>style.visibility</p:attrName>
                                        </p:attrNameLst>
                                      </p:cBhvr>
                                      <p:to>
                                        <p:strVal val="visible"/>
                                      </p:to>
                                    </p:set>
                                  </p:childTnLst>
                                </p:cTn>
                              </p:par>
                              <p:par>
                                <p:cTn id="33" presetID="1" presetClass="entr" presetSubtype="0" fill="hold" grpId="0" nodeType="withEffect">
                                  <p:stCondLst>
                                    <p:cond delay="0"/>
                                  </p:stCondLst>
                                  <p:childTnLst>
                                    <p:set>
                                      <p:cBhvr>
                                        <p:cTn id="34" dur="1" fill="hold">
                                          <p:stCondLst>
                                            <p:cond delay="0"/>
                                          </p:stCondLst>
                                        </p:cTn>
                                        <p:tgtEl>
                                          <p:spTgt spid="36">
                                            <p:graphicEl>
                                              <a:dgm id="{46E516F0-EA0E-430C-B40C-F99619CCF92E}"/>
                                            </p:graphicEl>
                                          </p:spTgt>
                                        </p:tgtEl>
                                        <p:attrNameLst>
                                          <p:attrName>style.visibility</p:attrName>
                                        </p:attrNameLst>
                                      </p:cBhvr>
                                      <p:to>
                                        <p:strVal val="visible"/>
                                      </p:to>
                                    </p:set>
                                  </p:childTnLst>
                                </p:cTn>
                              </p:par>
                              <p:par>
                                <p:cTn id="35" presetID="1" presetClass="entr" presetSubtype="0" fill="hold" grpId="0" nodeType="withEffect">
                                  <p:stCondLst>
                                    <p:cond delay="0"/>
                                  </p:stCondLst>
                                  <p:childTnLst>
                                    <p:set>
                                      <p:cBhvr>
                                        <p:cTn id="36" dur="1" fill="hold">
                                          <p:stCondLst>
                                            <p:cond delay="0"/>
                                          </p:stCondLst>
                                        </p:cTn>
                                        <p:tgtEl>
                                          <p:spTgt spid="36">
                                            <p:graphicEl>
                                              <a:dgm id="{EA5D1961-9B24-4CEF-B7D3-D80AF569BB0B}"/>
                                            </p:graphic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Graphic spid="36" grpId="0" uiExpand="1">
        <p:bldSub>
          <a:bldDgm bld="one"/>
        </p:bldSub>
      </p:bldGraphic>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F35B7D-5E98-4017-9001-A3676A43BB53}"/>
              </a:ext>
            </a:extLst>
          </p:cNvPr>
          <p:cNvSpPr>
            <a:spLocks noGrp="1"/>
          </p:cNvSpPr>
          <p:nvPr>
            <p:ph type="title"/>
          </p:nvPr>
        </p:nvSpPr>
        <p:spPr/>
        <p:txBody>
          <a:bodyPr/>
          <a:lstStyle/>
          <a:p>
            <a:r>
              <a:rPr lang="en-US" dirty="0"/>
              <a:t>We need semantics for verification</a:t>
            </a:r>
          </a:p>
        </p:txBody>
      </p:sp>
      <p:graphicFrame>
        <p:nvGraphicFramePr>
          <p:cNvPr id="4" name="Table 3">
            <a:extLst>
              <a:ext uri="{FF2B5EF4-FFF2-40B4-BE49-F238E27FC236}">
                <a16:creationId xmlns:a16="http://schemas.microsoft.com/office/drawing/2014/main" id="{33BFD803-40A4-4868-8509-3B3D12C48ED7}"/>
              </a:ext>
            </a:extLst>
          </p:cNvPr>
          <p:cNvGraphicFramePr>
            <a:graphicFrameLocks noGrp="1"/>
          </p:cNvGraphicFramePr>
          <p:nvPr>
            <p:extLst>
              <p:ext uri="{D42A27DB-BD31-4B8C-83A1-F6EECF244321}">
                <p14:modId xmlns:p14="http://schemas.microsoft.com/office/powerpoint/2010/main" val="1638838534"/>
              </p:ext>
            </p:extLst>
          </p:nvPr>
        </p:nvGraphicFramePr>
        <p:xfrm>
          <a:off x="757986" y="2231297"/>
          <a:ext cx="10595814" cy="3033060"/>
        </p:xfrm>
        <a:graphic>
          <a:graphicData uri="http://schemas.openxmlformats.org/drawingml/2006/table">
            <a:tbl>
              <a:tblPr firstRow="1" bandRow="1">
                <a:tableStyleId>{93296810-A885-4BE3-A3E7-6D5BEEA58F35}</a:tableStyleId>
              </a:tblPr>
              <a:tblGrid>
                <a:gridCol w="2005265">
                  <a:extLst>
                    <a:ext uri="{9D8B030D-6E8A-4147-A177-3AD203B41FA5}">
                      <a16:colId xmlns:a16="http://schemas.microsoft.com/office/drawing/2014/main" val="929938058"/>
                    </a:ext>
                  </a:extLst>
                </a:gridCol>
                <a:gridCol w="1772652">
                  <a:extLst>
                    <a:ext uri="{9D8B030D-6E8A-4147-A177-3AD203B41FA5}">
                      <a16:colId xmlns:a16="http://schemas.microsoft.com/office/drawing/2014/main" val="2282482941"/>
                    </a:ext>
                  </a:extLst>
                </a:gridCol>
                <a:gridCol w="1519990">
                  <a:extLst>
                    <a:ext uri="{9D8B030D-6E8A-4147-A177-3AD203B41FA5}">
                      <a16:colId xmlns:a16="http://schemas.microsoft.com/office/drawing/2014/main" val="2693274075"/>
                    </a:ext>
                  </a:extLst>
                </a:gridCol>
                <a:gridCol w="1765969">
                  <a:extLst>
                    <a:ext uri="{9D8B030D-6E8A-4147-A177-3AD203B41FA5}">
                      <a16:colId xmlns:a16="http://schemas.microsoft.com/office/drawing/2014/main" val="1363980865"/>
                    </a:ext>
                  </a:extLst>
                </a:gridCol>
                <a:gridCol w="1839494">
                  <a:extLst>
                    <a:ext uri="{9D8B030D-6E8A-4147-A177-3AD203B41FA5}">
                      <a16:colId xmlns:a16="http://schemas.microsoft.com/office/drawing/2014/main" val="2624092786"/>
                    </a:ext>
                  </a:extLst>
                </a:gridCol>
                <a:gridCol w="1692444">
                  <a:extLst>
                    <a:ext uri="{9D8B030D-6E8A-4147-A177-3AD203B41FA5}">
                      <a16:colId xmlns:a16="http://schemas.microsoft.com/office/drawing/2014/main" val="1237487962"/>
                    </a:ext>
                  </a:extLst>
                </a:gridCol>
              </a:tblGrid>
              <a:tr h="792002">
                <a:tc>
                  <a:txBody>
                    <a:bodyPr/>
                    <a:lstStyle/>
                    <a:p>
                      <a:endParaRPr lang="en-US" sz="1600" dirty="0"/>
                    </a:p>
                  </a:txBody>
                  <a:tcPr/>
                </a:tc>
                <a:tc>
                  <a:txBody>
                    <a:bodyPr/>
                    <a:lstStyle/>
                    <a:p>
                      <a:pPr algn="ctr"/>
                      <a:r>
                        <a:rPr lang="en-US" sz="1600" dirty="0"/>
                        <a:t>UB if c poison + conditional poison</a:t>
                      </a:r>
                    </a:p>
                  </a:txBody>
                  <a:tcPr/>
                </a:tc>
                <a:tc>
                  <a:txBody>
                    <a:bodyPr/>
                    <a:lstStyle/>
                    <a:p>
                      <a:pPr algn="ctr"/>
                      <a:r>
                        <a:rPr lang="en-US" sz="1600" dirty="0"/>
                        <a:t>UB if c poison + poison if either a/b poison</a:t>
                      </a:r>
                    </a:p>
                  </a:txBody>
                  <a:tcPr/>
                </a:tc>
                <a:tc>
                  <a:txBody>
                    <a:bodyPr/>
                    <a:lstStyle/>
                    <a:p>
                      <a:pPr algn="ctr"/>
                      <a:r>
                        <a:rPr lang="en-US" sz="1600" dirty="0"/>
                        <a:t>Conditional poison + non-det choice if c poison</a:t>
                      </a:r>
                    </a:p>
                  </a:txBody>
                  <a:tcPr/>
                </a:tc>
                <a:tc>
                  <a:txBody>
                    <a:bodyPr/>
                    <a:lstStyle/>
                    <a:p>
                      <a:pPr algn="ctr"/>
                      <a:r>
                        <a:rPr lang="en-US" sz="1600" dirty="0"/>
                        <a:t>Conditional poison + poison if c poison</a:t>
                      </a:r>
                    </a:p>
                  </a:txBody>
                  <a:tcPr/>
                </a:tc>
                <a:tc>
                  <a:txBody>
                    <a:bodyPr/>
                    <a:lstStyle/>
                    <a:p>
                      <a:pPr algn="ctr"/>
                      <a:r>
                        <a:rPr lang="en-US" sz="1600" dirty="0"/>
                        <a:t>Poison if any of a/b/c poison</a:t>
                      </a:r>
                    </a:p>
                  </a:txBody>
                  <a:tcPr/>
                </a:tc>
                <a:extLst>
                  <a:ext uri="{0D108BD9-81ED-4DB2-BD59-A6C34878D82A}">
                    <a16:rowId xmlns:a16="http://schemas.microsoft.com/office/drawing/2014/main" val="4204828505"/>
                  </a:ext>
                </a:extLst>
              </a:tr>
              <a:tr h="39615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control-flow → select</a:t>
                      </a:r>
                    </a:p>
                  </a:txBody>
                  <a:tcPr/>
                </a:tc>
                <a:tc>
                  <a:txBody>
                    <a:bodyPr/>
                    <a:lstStyle/>
                    <a:p>
                      <a:pPr algn="ctr"/>
                      <a:r>
                        <a:rPr lang="en-US" sz="1800" dirty="0"/>
                        <a:t>✓</a:t>
                      </a:r>
                    </a:p>
                  </a:txBody>
                  <a:tcPr anchor="ctr"/>
                </a:tc>
                <a:tc>
                  <a:txBody>
                    <a:bodyPr/>
                    <a:lstStyle/>
                    <a:p>
                      <a:pPr algn="ctr"/>
                      <a:endParaRPr lang="en-US" sz="1600"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a:t>
                      </a:r>
                    </a:p>
                  </a:txBody>
                  <a:tcPr anchor="ctr"/>
                </a:tc>
                <a:tc>
                  <a:txBody>
                    <a:bodyPr/>
                    <a:lstStyle/>
                    <a:p>
                      <a:pPr algn="ctr"/>
                      <a:endParaRPr lang="en-US" sz="1600" dirty="0"/>
                    </a:p>
                  </a:txBody>
                  <a:tcPr anchor="ctr"/>
                </a:tc>
                <a:extLst>
                  <a:ext uri="{0D108BD9-81ED-4DB2-BD59-A6C34878D82A}">
                    <a16:rowId xmlns:a16="http://schemas.microsoft.com/office/drawing/2014/main" val="3615024532"/>
                  </a:ext>
                </a:extLst>
              </a:tr>
              <a:tr h="39615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select → control-flow</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a:t>
                      </a:r>
                    </a:p>
                  </a:txBody>
                  <a:tcPr anchor="ctr"/>
                </a:tc>
                <a:tc>
                  <a:txBody>
                    <a:bodyPr/>
                    <a:lstStyle/>
                    <a:p>
                      <a:pPr algn="ctr"/>
                      <a:endParaRPr lang="en-US" sz="1600" dirty="0"/>
                    </a:p>
                  </a:txBody>
                  <a:tcPr anchor="ctr"/>
                </a:tc>
                <a:tc>
                  <a:txBody>
                    <a:bodyPr/>
                    <a:lstStyle/>
                    <a:p>
                      <a:pPr algn="ctr"/>
                      <a:endParaRPr lang="en-US" sz="1600" dirty="0"/>
                    </a:p>
                  </a:txBody>
                  <a:tcPr anchor="ctr"/>
                </a:tc>
                <a:tc>
                  <a:txBody>
                    <a:bodyPr/>
                    <a:lstStyle/>
                    <a:p>
                      <a:pPr algn="ctr"/>
                      <a:endParaRPr lang="en-US" sz="1600"/>
                    </a:p>
                  </a:txBody>
                  <a:tcPr anchor="ctr"/>
                </a:tc>
                <a:extLst>
                  <a:ext uri="{0D108BD9-81ED-4DB2-BD59-A6C34878D82A}">
                    <a16:rowId xmlns:a16="http://schemas.microsoft.com/office/drawing/2014/main" val="4270208760"/>
                  </a:ext>
                </a:extLst>
              </a:tr>
              <a:tr h="35445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select → arithmetic</a:t>
                      </a:r>
                    </a:p>
                  </a:txBody>
                  <a:tcPr/>
                </a:tc>
                <a:tc>
                  <a:txBody>
                    <a:bodyPr/>
                    <a:lstStyle/>
                    <a:p>
                      <a:pPr algn="ctr"/>
                      <a:endParaRPr lang="en-US" sz="160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a:t>
                      </a:r>
                    </a:p>
                  </a:txBody>
                  <a:tcPr anchor="ctr"/>
                </a:tc>
                <a:tc>
                  <a:txBody>
                    <a:bodyPr/>
                    <a:lstStyle/>
                    <a:p>
                      <a:pPr algn="ctr"/>
                      <a:endParaRPr lang="en-US" sz="1600" dirty="0"/>
                    </a:p>
                  </a:txBody>
                  <a:tcPr anchor="ctr"/>
                </a:tc>
                <a:tc>
                  <a:txBody>
                    <a:bodyPr/>
                    <a:lstStyle/>
                    <a:p>
                      <a:pPr algn="ctr"/>
                      <a:endParaRPr lang="en-US" sz="1600"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a:t>
                      </a:r>
                    </a:p>
                  </a:txBody>
                  <a:tcPr anchor="ctr"/>
                </a:tc>
                <a:extLst>
                  <a:ext uri="{0D108BD9-81ED-4DB2-BD59-A6C34878D82A}">
                    <a16:rowId xmlns:a16="http://schemas.microsoft.com/office/drawing/2014/main" val="731832891"/>
                  </a:ext>
                </a:extLst>
              </a:tr>
              <a:tr h="35445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select removal</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a:t>
                      </a:r>
                    </a:p>
                  </a:txBody>
                  <a:tcPr anchor="ctr"/>
                </a:tc>
                <a:tc>
                  <a:txBody>
                    <a:bodyPr/>
                    <a:lstStyle/>
                    <a:p>
                      <a:pPr algn="ctr"/>
                      <a:endParaRPr lang="en-US" sz="1600" dirty="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a:t>
                      </a:r>
                    </a:p>
                  </a:txBody>
                  <a:tcPr anchor="ctr"/>
                </a:tc>
                <a:extLst>
                  <a:ext uri="{0D108BD9-81ED-4DB2-BD59-A6C34878D82A}">
                    <a16:rowId xmlns:a16="http://schemas.microsoft.com/office/drawing/2014/main" val="1616858209"/>
                  </a:ext>
                </a:extLst>
              </a:tr>
              <a:tr h="354450">
                <a:tc>
                  <a:txBody>
                    <a:bodyPr/>
                    <a:lstStyle/>
                    <a:p>
                      <a:r>
                        <a:rPr lang="en-US" sz="1600" dirty="0"/>
                        <a:t>select hoisting</a:t>
                      </a:r>
                    </a:p>
                  </a:txBody>
                  <a:tcP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a:t>
                      </a:r>
                    </a:p>
                  </a:txBody>
                  <a:tcPr anchor="ctr"/>
                </a:tc>
                <a:tc>
                  <a:txBody>
                    <a:bodyPr/>
                    <a:lstStyle/>
                    <a:p>
                      <a:pPr algn="ctr"/>
                      <a:endParaRPr lang="en-US" sz="1600" dirty="0"/>
                    </a:p>
                  </a:txBody>
                  <a:tcPr anchor="ctr"/>
                </a:tc>
                <a:tc>
                  <a:txBody>
                    <a:bodyPr/>
                    <a:lstStyle/>
                    <a:p>
                      <a:pPr algn="ctr"/>
                      <a:endParaRPr lang="en-US" sz="1600" dirty="0"/>
                    </a:p>
                  </a:txBody>
                  <a:tcPr anchor="ctr"/>
                </a:tc>
                <a:extLst>
                  <a:ext uri="{0D108BD9-81ED-4DB2-BD59-A6C34878D82A}">
                    <a16:rowId xmlns:a16="http://schemas.microsoft.com/office/drawing/2014/main" val="1509006499"/>
                  </a:ext>
                </a:extLst>
              </a:tr>
              <a:tr h="35445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dirty="0"/>
                        <a:t>easy movement</a:t>
                      </a:r>
                      <a:endParaRPr lang="en-GB" sz="1600" dirty="0"/>
                    </a:p>
                  </a:txBody>
                  <a:tcPr/>
                </a:tc>
                <a:tc>
                  <a:txBody>
                    <a:bodyPr/>
                    <a:lstStyle/>
                    <a:p>
                      <a:pPr algn="ctr"/>
                      <a:endParaRPr lang="en-US" sz="1600"/>
                    </a:p>
                  </a:txBody>
                  <a:tcPr anchor="ctr"/>
                </a:tc>
                <a:tc>
                  <a:txBody>
                    <a:bodyPr/>
                    <a:lstStyle/>
                    <a:p>
                      <a:pPr algn="ctr"/>
                      <a:endParaRPr lang="en-US" sz="1600"/>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a:t>
                      </a:r>
                    </a:p>
                  </a:txBody>
                  <a:tcPr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600" dirty="0"/>
                        <a:t>✓</a:t>
                      </a:r>
                    </a:p>
                  </a:txBody>
                  <a:tcPr anchor="ctr"/>
                </a:tc>
                <a:extLst>
                  <a:ext uri="{0D108BD9-81ED-4DB2-BD59-A6C34878D82A}">
                    <a16:rowId xmlns:a16="http://schemas.microsoft.com/office/drawing/2014/main" val="3083828376"/>
                  </a:ext>
                </a:extLst>
              </a:tr>
            </a:tbl>
          </a:graphicData>
        </a:graphic>
      </p:graphicFrame>
      <p:sp>
        <p:nvSpPr>
          <p:cNvPr id="5" name="Rectangle 4">
            <a:extLst>
              <a:ext uri="{FF2B5EF4-FFF2-40B4-BE49-F238E27FC236}">
                <a16:creationId xmlns:a16="http://schemas.microsoft.com/office/drawing/2014/main" id="{6C7F48A2-522B-4A2D-991D-75AFCBB63B3A}"/>
              </a:ext>
            </a:extLst>
          </p:cNvPr>
          <p:cNvSpPr/>
          <p:nvPr/>
        </p:nvSpPr>
        <p:spPr>
          <a:xfrm>
            <a:off x="952901" y="1683776"/>
            <a:ext cx="2464136" cy="369332"/>
          </a:xfrm>
          <a:prstGeom prst="rect">
            <a:avLst/>
          </a:prstGeom>
        </p:spPr>
        <p:txBody>
          <a:bodyPr wrap="none">
            <a:spAutoFit/>
          </a:bodyPr>
          <a:lstStyle/>
          <a:p>
            <a:r>
              <a:rPr lang="en-US" dirty="0">
                <a:solidFill>
                  <a:srgbClr val="0000FF"/>
                </a:solidFill>
                <a:latin typeface="Consolas" panose="020B0609020204030204" pitchFamily="49" charset="0"/>
              </a:rPr>
              <a:t>select</a:t>
            </a:r>
            <a:r>
              <a:rPr lang="en-US" dirty="0">
                <a:latin typeface="Consolas" panose="020B0609020204030204" pitchFamily="49" charset="0"/>
              </a:rPr>
              <a:t> %c, %a, %b </a:t>
            </a:r>
            <a:endParaRPr lang="en-US" dirty="0"/>
          </a:p>
        </p:txBody>
      </p:sp>
      <p:sp>
        <p:nvSpPr>
          <p:cNvPr id="6" name="TextBox 5">
            <a:extLst>
              <a:ext uri="{FF2B5EF4-FFF2-40B4-BE49-F238E27FC236}">
                <a16:creationId xmlns:a16="http://schemas.microsoft.com/office/drawing/2014/main" id="{A6A7B56B-02F9-47F6-8725-E224E9457171}"/>
              </a:ext>
            </a:extLst>
          </p:cNvPr>
          <p:cNvSpPr txBox="1"/>
          <p:nvPr/>
        </p:nvSpPr>
        <p:spPr>
          <a:xfrm>
            <a:off x="1266577" y="5542547"/>
            <a:ext cx="3167406" cy="369332"/>
          </a:xfrm>
          <a:prstGeom prst="rect">
            <a:avLst/>
          </a:prstGeom>
          <a:noFill/>
        </p:spPr>
        <p:txBody>
          <a:bodyPr wrap="none" rtlCol="0">
            <a:spAutoFit/>
          </a:bodyPr>
          <a:lstStyle/>
          <a:p>
            <a:r>
              <a:rPr lang="en-US" dirty="0"/>
              <a:t>Which one is the best and why?</a:t>
            </a:r>
          </a:p>
        </p:txBody>
      </p:sp>
      <p:sp>
        <p:nvSpPr>
          <p:cNvPr id="7" name="TextBox 6">
            <a:extLst>
              <a:ext uri="{FF2B5EF4-FFF2-40B4-BE49-F238E27FC236}">
                <a16:creationId xmlns:a16="http://schemas.microsoft.com/office/drawing/2014/main" id="{B274601D-E70D-4328-8B81-9FDEB7E44F32}"/>
              </a:ext>
            </a:extLst>
          </p:cNvPr>
          <p:cNvSpPr txBox="1"/>
          <p:nvPr/>
        </p:nvSpPr>
        <p:spPr>
          <a:xfrm>
            <a:off x="1266577" y="5911879"/>
            <a:ext cx="2386679" cy="369332"/>
          </a:xfrm>
          <a:prstGeom prst="rect">
            <a:avLst/>
          </a:prstGeom>
          <a:noFill/>
        </p:spPr>
        <p:txBody>
          <a:bodyPr wrap="none" rtlCol="0">
            <a:spAutoFit/>
          </a:bodyPr>
          <a:lstStyle/>
          <a:p>
            <a:r>
              <a:rPr lang="en-US" dirty="0"/>
              <a:t>Which one LLVM uses?</a:t>
            </a:r>
          </a:p>
        </p:txBody>
      </p:sp>
    </p:spTree>
    <p:extLst>
      <p:ext uri="{BB962C8B-B14F-4D97-AF65-F5344CB8AC3E}">
        <p14:creationId xmlns:p14="http://schemas.microsoft.com/office/powerpoint/2010/main" val="319129589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6"/>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5DF8B752-16A6-4423-A314-6642E6DC51A8}"/>
              </a:ext>
            </a:extLst>
          </p:cNvPr>
          <p:cNvSpPr txBox="1"/>
          <p:nvPr/>
        </p:nvSpPr>
        <p:spPr>
          <a:xfrm>
            <a:off x="2582786" y="1965154"/>
            <a:ext cx="927946" cy="369332"/>
          </a:xfrm>
          <a:prstGeom prst="rect">
            <a:avLst/>
          </a:prstGeom>
          <a:noFill/>
        </p:spPr>
        <p:txBody>
          <a:bodyPr wrap="none" rtlCol="0">
            <a:spAutoFit/>
          </a:bodyPr>
          <a:lstStyle/>
          <a:p>
            <a:r>
              <a:rPr lang="en-US" dirty="0"/>
              <a:t>LLVM IR</a:t>
            </a:r>
          </a:p>
        </p:txBody>
      </p:sp>
      <p:sp>
        <p:nvSpPr>
          <p:cNvPr id="5" name="TextBox 4">
            <a:extLst>
              <a:ext uri="{FF2B5EF4-FFF2-40B4-BE49-F238E27FC236}">
                <a16:creationId xmlns:a16="http://schemas.microsoft.com/office/drawing/2014/main" id="{1E3F58D5-8B7F-4D4B-BF39-8F7FA0CB708D}"/>
              </a:ext>
            </a:extLst>
          </p:cNvPr>
          <p:cNvSpPr txBox="1"/>
          <p:nvPr/>
        </p:nvSpPr>
        <p:spPr>
          <a:xfrm>
            <a:off x="2582786" y="3489154"/>
            <a:ext cx="927946" cy="369332"/>
          </a:xfrm>
          <a:prstGeom prst="rect">
            <a:avLst/>
          </a:prstGeom>
          <a:noFill/>
        </p:spPr>
        <p:txBody>
          <a:bodyPr wrap="none" rtlCol="0">
            <a:spAutoFit/>
          </a:bodyPr>
          <a:lstStyle/>
          <a:p>
            <a:r>
              <a:rPr lang="en-US" dirty="0"/>
              <a:t>LLVM IR</a:t>
            </a:r>
          </a:p>
        </p:txBody>
      </p:sp>
      <p:cxnSp>
        <p:nvCxnSpPr>
          <p:cNvPr id="7" name="Straight Arrow Connector 6">
            <a:extLst>
              <a:ext uri="{FF2B5EF4-FFF2-40B4-BE49-F238E27FC236}">
                <a16:creationId xmlns:a16="http://schemas.microsoft.com/office/drawing/2014/main" id="{19CBC054-D960-427B-AC64-D2180DF0ACC5}"/>
              </a:ext>
            </a:extLst>
          </p:cNvPr>
          <p:cNvCxnSpPr>
            <a:stCxn id="4" idx="2"/>
            <a:endCxn id="5" idx="0"/>
          </p:cNvCxnSpPr>
          <p:nvPr/>
        </p:nvCxnSpPr>
        <p:spPr>
          <a:xfrm>
            <a:off x="3046759" y="2334486"/>
            <a:ext cx="0" cy="1154668"/>
          </a:xfrm>
          <a:prstGeom prst="straightConnector1">
            <a:avLst/>
          </a:prstGeom>
          <a:ln w="28575">
            <a:solidFill>
              <a:schemeClr val="accent1"/>
            </a:solidFill>
            <a:tailEnd type="triangle"/>
          </a:ln>
        </p:spPr>
        <p:style>
          <a:lnRef idx="1">
            <a:schemeClr val="accent1"/>
          </a:lnRef>
          <a:fillRef idx="0">
            <a:schemeClr val="accent1"/>
          </a:fillRef>
          <a:effectRef idx="0">
            <a:schemeClr val="accent1"/>
          </a:effectRef>
          <a:fontRef idx="minor">
            <a:schemeClr val="tx1"/>
          </a:fontRef>
        </p:style>
      </p:cxnSp>
      <p:sp>
        <p:nvSpPr>
          <p:cNvPr id="8" name="TextBox 7">
            <a:extLst>
              <a:ext uri="{FF2B5EF4-FFF2-40B4-BE49-F238E27FC236}">
                <a16:creationId xmlns:a16="http://schemas.microsoft.com/office/drawing/2014/main" id="{0AB5FD69-FBED-4CF6-B05B-D103B7BC028C}"/>
              </a:ext>
            </a:extLst>
          </p:cNvPr>
          <p:cNvSpPr txBox="1"/>
          <p:nvPr/>
        </p:nvSpPr>
        <p:spPr>
          <a:xfrm>
            <a:off x="3093822" y="2619432"/>
            <a:ext cx="1635063" cy="584775"/>
          </a:xfrm>
          <a:prstGeom prst="rect">
            <a:avLst/>
          </a:prstGeom>
          <a:noFill/>
        </p:spPr>
        <p:txBody>
          <a:bodyPr wrap="none" rtlCol="0">
            <a:spAutoFit/>
          </a:bodyPr>
          <a:lstStyle/>
          <a:p>
            <a:r>
              <a:rPr lang="en-US" sz="1600" dirty="0"/>
              <a:t>LLVM middle-end</a:t>
            </a:r>
            <a:br>
              <a:rPr lang="en-US" sz="1600" dirty="0"/>
            </a:br>
            <a:r>
              <a:rPr lang="en-US" sz="1600" dirty="0"/>
              <a:t>optimizers</a:t>
            </a:r>
          </a:p>
        </p:txBody>
      </p:sp>
      <p:sp>
        <p:nvSpPr>
          <p:cNvPr id="9" name="TextBox 8">
            <a:extLst>
              <a:ext uri="{FF2B5EF4-FFF2-40B4-BE49-F238E27FC236}">
                <a16:creationId xmlns:a16="http://schemas.microsoft.com/office/drawing/2014/main" id="{6FD7A79E-7A94-44D5-A260-91E68C1F3D26}"/>
              </a:ext>
            </a:extLst>
          </p:cNvPr>
          <p:cNvSpPr txBox="1"/>
          <p:nvPr/>
        </p:nvSpPr>
        <p:spPr>
          <a:xfrm>
            <a:off x="5031531" y="1965154"/>
            <a:ext cx="993542" cy="369332"/>
          </a:xfrm>
          <a:prstGeom prst="rect">
            <a:avLst/>
          </a:prstGeom>
          <a:noFill/>
        </p:spPr>
        <p:txBody>
          <a:bodyPr wrap="none" rtlCol="0">
            <a:spAutoFit/>
          </a:bodyPr>
          <a:lstStyle/>
          <a:p>
            <a:r>
              <a:rPr lang="en-US" dirty="0"/>
              <a:t>Alive2 IR</a:t>
            </a:r>
          </a:p>
        </p:txBody>
      </p:sp>
      <p:sp>
        <p:nvSpPr>
          <p:cNvPr id="10" name="TextBox 9">
            <a:extLst>
              <a:ext uri="{FF2B5EF4-FFF2-40B4-BE49-F238E27FC236}">
                <a16:creationId xmlns:a16="http://schemas.microsoft.com/office/drawing/2014/main" id="{FE964A3B-D643-4696-B0DE-ECE8C4168734}"/>
              </a:ext>
            </a:extLst>
          </p:cNvPr>
          <p:cNvSpPr txBox="1"/>
          <p:nvPr/>
        </p:nvSpPr>
        <p:spPr>
          <a:xfrm>
            <a:off x="5031531" y="3489154"/>
            <a:ext cx="993542" cy="369332"/>
          </a:xfrm>
          <a:prstGeom prst="rect">
            <a:avLst/>
          </a:prstGeom>
          <a:noFill/>
        </p:spPr>
        <p:txBody>
          <a:bodyPr wrap="none" rtlCol="0">
            <a:spAutoFit/>
          </a:bodyPr>
          <a:lstStyle/>
          <a:p>
            <a:r>
              <a:rPr lang="en-US" dirty="0"/>
              <a:t>Alive2 IR</a:t>
            </a:r>
          </a:p>
        </p:txBody>
      </p:sp>
      <p:cxnSp>
        <p:nvCxnSpPr>
          <p:cNvPr id="12" name="Straight Arrow Connector 11">
            <a:extLst>
              <a:ext uri="{FF2B5EF4-FFF2-40B4-BE49-F238E27FC236}">
                <a16:creationId xmlns:a16="http://schemas.microsoft.com/office/drawing/2014/main" id="{7898DDFA-5BD6-40E0-BA06-7C5D1F61F938}"/>
              </a:ext>
            </a:extLst>
          </p:cNvPr>
          <p:cNvCxnSpPr>
            <a:cxnSpLocks/>
            <a:stCxn id="4" idx="3"/>
            <a:endCxn id="9" idx="1"/>
          </p:cNvCxnSpPr>
          <p:nvPr/>
        </p:nvCxnSpPr>
        <p:spPr>
          <a:xfrm>
            <a:off x="3510732" y="2149820"/>
            <a:ext cx="1520799" cy="0"/>
          </a:xfrm>
          <a:prstGeom prst="straightConnector1">
            <a:avLst/>
          </a:prstGeom>
          <a:ln w="28575">
            <a:solidFill>
              <a:schemeClr val="accent6"/>
            </a:solidFill>
            <a:tailEnd type="triangle"/>
          </a:ln>
        </p:spPr>
        <p:style>
          <a:lnRef idx="1">
            <a:schemeClr val="accent1"/>
          </a:lnRef>
          <a:fillRef idx="0">
            <a:schemeClr val="accent1"/>
          </a:fillRef>
          <a:effectRef idx="0">
            <a:schemeClr val="accent1"/>
          </a:effectRef>
          <a:fontRef idx="minor">
            <a:schemeClr val="tx1"/>
          </a:fontRef>
        </p:style>
      </p:cxnSp>
      <p:cxnSp>
        <p:nvCxnSpPr>
          <p:cNvPr id="14" name="Straight Arrow Connector 13">
            <a:extLst>
              <a:ext uri="{FF2B5EF4-FFF2-40B4-BE49-F238E27FC236}">
                <a16:creationId xmlns:a16="http://schemas.microsoft.com/office/drawing/2014/main" id="{70A30243-019C-4A0E-B283-A241D471C961}"/>
              </a:ext>
            </a:extLst>
          </p:cNvPr>
          <p:cNvCxnSpPr>
            <a:cxnSpLocks/>
            <a:stCxn id="5" idx="3"/>
            <a:endCxn id="10" idx="1"/>
          </p:cNvCxnSpPr>
          <p:nvPr/>
        </p:nvCxnSpPr>
        <p:spPr>
          <a:xfrm>
            <a:off x="3510732" y="3673820"/>
            <a:ext cx="1520799" cy="0"/>
          </a:xfrm>
          <a:prstGeom prst="straightConnector1">
            <a:avLst/>
          </a:prstGeom>
          <a:ln w="28575">
            <a:solidFill>
              <a:schemeClr val="accent6"/>
            </a:solidFill>
            <a:tailEnd type="triangle"/>
          </a:ln>
        </p:spPr>
        <p:style>
          <a:lnRef idx="1">
            <a:schemeClr val="accent1"/>
          </a:lnRef>
          <a:fillRef idx="0">
            <a:schemeClr val="accent1"/>
          </a:fillRef>
          <a:effectRef idx="0">
            <a:schemeClr val="accent1"/>
          </a:effectRef>
          <a:fontRef idx="minor">
            <a:schemeClr val="tx1"/>
          </a:fontRef>
        </p:style>
      </p:cxnSp>
      <p:sp>
        <p:nvSpPr>
          <p:cNvPr id="17" name="TextBox 16">
            <a:extLst>
              <a:ext uri="{FF2B5EF4-FFF2-40B4-BE49-F238E27FC236}">
                <a16:creationId xmlns:a16="http://schemas.microsoft.com/office/drawing/2014/main" id="{B02ADA7D-1F7D-4050-AA74-4776A3CE1A4F}"/>
              </a:ext>
            </a:extLst>
          </p:cNvPr>
          <p:cNvSpPr txBox="1"/>
          <p:nvPr/>
        </p:nvSpPr>
        <p:spPr>
          <a:xfrm>
            <a:off x="313870" y="1738897"/>
            <a:ext cx="831318" cy="1477328"/>
          </a:xfrm>
          <a:prstGeom prst="rect">
            <a:avLst/>
          </a:prstGeom>
          <a:noFill/>
        </p:spPr>
        <p:txBody>
          <a:bodyPr wrap="none" rtlCol="0">
            <a:spAutoFit/>
          </a:bodyPr>
          <a:lstStyle/>
          <a:p>
            <a:r>
              <a:rPr lang="en-US" dirty="0"/>
              <a:t>C, C++,</a:t>
            </a:r>
            <a:br>
              <a:rPr lang="en-US" dirty="0"/>
            </a:br>
            <a:r>
              <a:rPr lang="en-US" dirty="0" err="1"/>
              <a:t>ObjC</a:t>
            </a:r>
            <a:r>
              <a:rPr lang="en-US" dirty="0"/>
              <a:t>,</a:t>
            </a:r>
            <a:br>
              <a:rPr lang="en-US" dirty="0"/>
            </a:br>
            <a:r>
              <a:rPr lang="en-US" dirty="0"/>
              <a:t>Rust,</a:t>
            </a:r>
          </a:p>
          <a:p>
            <a:r>
              <a:rPr lang="en-US" dirty="0"/>
              <a:t>Swift,</a:t>
            </a:r>
            <a:br>
              <a:rPr lang="en-US" dirty="0"/>
            </a:br>
            <a:r>
              <a:rPr lang="en-US" dirty="0"/>
              <a:t>…</a:t>
            </a:r>
          </a:p>
        </p:txBody>
      </p:sp>
      <p:cxnSp>
        <p:nvCxnSpPr>
          <p:cNvPr id="19" name="Straight Arrow Connector 18">
            <a:extLst>
              <a:ext uri="{FF2B5EF4-FFF2-40B4-BE49-F238E27FC236}">
                <a16:creationId xmlns:a16="http://schemas.microsoft.com/office/drawing/2014/main" id="{2D005557-3C03-4AA6-B98A-FC183BBB3DBB}"/>
              </a:ext>
            </a:extLst>
          </p:cNvPr>
          <p:cNvCxnSpPr>
            <a:cxnSpLocks/>
            <a:endCxn id="4" idx="1"/>
          </p:cNvCxnSpPr>
          <p:nvPr/>
        </p:nvCxnSpPr>
        <p:spPr>
          <a:xfrm>
            <a:off x="1219200" y="2134431"/>
            <a:ext cx="1363586" cy="15389"/>
          </a:xfrm>
          <a:prstGeom prst="straightConnector1">
            <a:avLst/>
          </a:prstGeom>
          <a:ln w="28575">
            <a:solidFill>
              <a:schemeClr val="accent2"/>
            </a:solidFill>
            <a:tailEnd type="triangle"/>
          </a:ln>
        </p:spPr>
        <p:style>
          <a:lnRef idx="1">
            <a:schemeClr val="accent1"/>
          </a:lnRef>
          <a:fillRef idx="0">
            <a:schemeClr val="accent1"/>
          </a:fillRef>
          <a:effectRef idx="0">
            <a:schemeClr val="accent1"/>
          </a:effectRef>
          <a:fontRef idx="minor">
            <a:schemeClr val="tx1"/>
          </a:fontRef>
        </p:style>
      </p:cxnSp>
      <p:sp>
        <p:nvSpPr>
          <p:cNvPr id="20" name="TextBox 19">
            <a:extLst>
              <a:ext uri="{FF2B5EF4-FFF2-40B4-BE49-F238E27FC236}">
                <a16:creationId xmlns:a16="http://schemas.microsoft.com/office/drawing/2014/main" id="{55AA34CE-8DCE-49F4-B0BF-4CBC6BBADD07}"/>
              </a:ext>
            </a:extLst>
          </p:cNvPr>
          <p:cNvSpPr txBox="1"/>
          <p:nvPr/>
        </p:nvSpPr>
        <p:spPr>
          <a:xfrm>
            <a:off x="1406682" y="1795877"/>
            <a:ext cx="914609" cy="338554"/>
          </a:xfrm>
          <a:prstGeom prst="rect">
            <a:avLst/>
          </a:prstGeom>
          <a:noFill/>
        </p:spPr>
        <p:txBody>
          <a:bodyPr wrap="none" rtlCol="0">
            <a:spAutoFit/>
          </a:bodyPr>
          <a:lstStyle/>
          <a:p>
            <a:r>
              <a:rPr lang="en-US" sz="1600" dirty="0"/>
              <a:t>frontend</a:t>
            </a:r>
          </a:p>
        </p:txBody>
      </p:sp>
      <p:sp>
        <p:nvSpPr>
          <p:cNvPr id="37" name="TextBox 36">
            <a:extLst>
              <a:ext uri="{FF2B5EF4-FFF2-40B4-BE49-F238E27FC236}">
                <a16:creationId xmlns:a16="http://schemas.microsoft.com/office/drawing/2014/main" id="{6BBCB722-FC81-40F1-9AAA-480961145734}"/>
              </a:ext>
            </a:extLst>
          </p:cNvPr>
          <p:cNvSpPr txBox="1"/>
          <p:nvPr/>
        </p:nvSpPr>
        <p:spPr>
          <a:xfrm>
            <a:off x="3759805" y="1795877"/>
            <a:ext cx="1022652" cy="338554"/>
          </a:xfrm>
          <a:prstGeom prst="rect">
            <a:avLst/>
          </a:prstGeom>
          <a:noFill/>
        </p:spPr>
        <p:txBody>
          <a:bodyPr wrap="none" rtlCol="0">
            <a:spAutoFit/>
          </a:bodyPr>
          <a:lstStyle/>
          <a:p>
            <a:r>
              <a:rPr lang="en-US" sz="1600" dirty="0"/>
              <a:t>llvm2alive</a:t>
            </a:r>
          </a:p>
        </p:txBody>
      </p:sp>
      <p:pic>
        <p:nvPicPr>
          <p:cNvPr id="39" name="Picture 38" descr="Logo, arrow&#10;&#10;Description automatically generated with medium confidence">
            <a:extLst>
              <a:ext uri="{FF2B5EF4-FFF2-40B4-BE49-F238E27FC236}">
                <a16:creationId xmlns:a16="http://schemas.microsoft.com/office/drawing/2014/main" id="{59979F6E-F438-4AE3-A111-E2D01CECF59C}"/>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0032857" y="4295409"/>
            <a:ext cx="1009650" cy="581025"/>
          </a:xfrm>
          <a:prstGeom prst="rect">
            <a:avLst/>
          </a:prstGeom>
        </p:spPr>
      </p:pic>
      <p:sp>
        <p:nvSpPr>
          <p:cNvPr id="41" name="TextBox 40">
            <a:extLst>
              <a:ext uri="{FF2B5EF4-FFF2-40B4-BE49-F238E27FC236}">
                <a16:creationId xmlns:a16="http://schemas.microsoft.com/office/drawing/2014/main" id="{370A44E3-1C1D-4C8D-ADEA-62876F9A2FDE}"/>
              </a:ext>
            </a:extLst>
          </p:cNvPr>
          <p:cNvSpPr txBox="1"/>
          <p:nvPr/>
        </p:nvSpPr>
        <p:spPr>
          <a:xfrm>
            <a:off x="7279668" y="1965154"/>
            <a:ext cx="993542" cy="369332"/>
          </a:xfrm>
          <a:prstGeom prst="rect">
            <a:avLst/>
          </a:prstGeom>
          <a:noFill/>
        </p:spPr>
        <p:txBody>
          <a:bodyPr wrap="none" rtlCol="0">
            <a:spAutoFit/>
          </a:bodyPr>
          <a:lstStyle/>
          <a:p>
            <a:r>
              <a:rPr lang="en-US" dirty="0"/>
              <a:t>Alive2 IR</a:t>
            </a:r>
          </a:p>
        </p:txBody>
      </p:sp>
      <p:sp>
        <p:nvSpPr>
          <p:cNvPr id="42" name="TextBox 41">
            <a:extLst>
              <a:ext uri="{FF2B5EF4-FFF2-40B4-BE49-F238E27FC236}">
                <a16:creationId xmlns:a16="http://schemas.microsoft.com/office/drawing/2014/main" id="{C355A99F-150F-4CB0-8E0E-91957B52CB29}"/>
              </a:ext>
            </a:extLst>
          </p:cNvPr>
          <p:cNvSpPr txBox="1"/>
          <p:nvPr/>
        </p:nvSpPr>
        <p:spPr>
          <a:xfrm>
            <a:off x="7279668" y="3489154"/>
            <a:ext cx="993542" cy="369332"/>
          </a:xfrm>
          <a:prstGeom prst="rect">
            <a:avLst/>
          </a:prstGeom>
          <a:noFill/>
        </p:spPr>
        <p:txBody>
          <a:bodyPr wrap="none" rtlCol="0">
            <a:spAutoFit/>
          </a:bodyPr>
          <a:lstStyle/>
          <a:p>
            <a:r>
              <a:rPr lang="en-US" dirty="0"/>
              <a:t>Alive2 IR</a:t>
            </a:r>
          </a:p>
        </p:txBody>
      </p:sp>
      <p:cxnSp>
        <p:nvCxnSpPr>
          <p:cNvPr id="43" name="Straight Arrow Connector 42">
            <a:extLst>
              <a:ext uri="{FF2B5EF4-FFF2-40B4-BE49-F238E27FC236}">
                <a16:creationId xmlns:a16="http://schemas.microsoft.com/office/drawing/2014/main" id="{31ED17D0-DDEB-4CDE-889F-D76BFE1300DA}"/>
              </a:ext>
            </a:extLst>
          </p:cNvPr>
          <p:cNvCxnSpPr>
            <a:cxnSpLocks/>
            <a:stCxn id="9" idx="3"/>
            <a:endCxn id="41" idx="1"/>
          </p:cNvCxnSpPr>
          <p:nvPr/>
        </p:nvCxnSpPr>
        <p:spPr>
          <a:xfrm>
            <a:off x="6025073" y="2149820"/>
            <a:ext cx="1254595" cy="0"/>
          </a:xfrm>
          <a:prstGeom prst="straightConnector1">
            <a:avLst/>
          </a:prstGeom>
          <a:ln w="28575">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46" name="TextBox 45">
            <a:extLst>
              <a:ext uri="{FF2B5EF4-FFF2-40B4-BE49-F238E27FC236}">
                <a16:creationId xmlns:a16="http://schemas.microsoft.com/office/drawing/2014/main" id="{0AF45E6E-2615-428D-8F39-3CCDDB9720AB}"/>
              </a:ext>
            </a:extLst>
          </p:cNvPr>
          <p:cNvSpPr txBox="1"/>
          <p:nvPr/>
        </p:nvSpPr>
        <p:spPr>
          <a:xfrm>
            <a:off x="6072948" y="1795877"/>
            <a:ext cx="1158843" cy="338554"/>
          </a:xfrm>
          <a:prstGeom prst="rect">
            <a:avLst/>
          </a:prstGeom>
          <a:noFill/>
        </p:spPr>
        <p:txBody>
          <a:bodyPr wrap="none" rtlCol="0">
            <a:spAutoFit/>
          </a:bodyPr>
          <a:lstStyle/>
          <a:p>
            <a:r>
              <a:rPr lang="en-US" sz="1600" dirty="0"/>
              <a:t>static unroll</a:t>
            </a:r>
          </a:p>
        </p:txBody>
      </p:sp>
      <p:cxnSp>
        <p:nvCxnSpPr>
          <p:cNvPr id="47" name="Straight Arrow Connector 46">
            <a:extLst>
              <a:ext uri="{FF2B5EF4-FFF2-40B4-BE49-F238E27FC236}">
                <a16:creationId xmlns:a16="http://schemas.microsoft.com/office/drawing/2014/main" id="{92F5E18D-0799-4D4B-B103-C91DC38BA9A7}"/>
              </a:ext>
            </a:extLst>
          </p:cNvPr>
          <p:cNvCxnSpPr>
            <a:cxnSpLocks/>
            <a:stCxn id="10" idx="3"/>
            <a:endCxn id="42" idx="1"/>
          </p:cNvCxnSpPr>
          <p:nvPr/>
        </p:nvCxnSpPr>
        <p:spPr>
          <a:xfrm>
            <a:off x="6025073" y="3673820"/>
            <a:ext cx="1254595" cy="0"/>
          </a:xfrm>
          <a:prstGeom prst="straightConnector1">
            <a:avLst/>
          </a:prstGeom>
          <a:ln w="28575">
            <a:solidFill>
              <a:srgbClr val="00B0F0"/>
            </a:solidFill>
            <a:tailEnd type="triangle"/>
          </a:ln>
        </p:spPr>
        <p:style>
          <a:lnRef idx="1">
            <a:schemeClr val="accent1"/>
          </a:lnRef>
          <a:fillRef idx="0">
            <a:schemeClr val="accent1"/>
          </a:fillRef>
          <a:effectRef idx="0">
            <a:schemeClr val="accent1"/>
          </a:effectRef>
          <a:fontRef idx="minor">
            <a:schemeClr val="tx1"/>
          </a:fontRef>
        </p:style>
      </p:cxnSp>
      <p:sp>
        <p:nvSpPr>
          <p:cNvPr id="53" name="TextBox 52">
            <a:extLst>
              <a:ext uri="{FF2B5EF4-FFF2-40B4-BE49-F238E27FC236}">
                <a16:creationId xmlns:a16="http://schemas.microsoft.com/office/drawing/2014/main" id="{02721105-E76B-49D6-A2AA-2EFF98F59F03}"/>
              </a:ext>
            </a:extLst>
          </p:cNvPr>
          <p:cNvSpPr txBox="1"/>
          <p:nvPr/>
        </p:nvSpPr>
        <p:spPr>
          <a:xfrm>
            <a:off x="9797768" y="2542487"/>
            <a:ext cx="1479829" cy="369332"/>
          </a:xfrm>
          <a:prstGeom prst="rect">
            <a:avLst/>
          </a:prstGeom>
          <a:noFill/>
        </p:spPr>
        <p:txBody>
          <a:bodyPr wrap="none" rtlCol="0">
            <a:spAutoFit/>
          </a:bodyPr>
          <a:lstStyle/>
          <a:p>
            <a:r>
              <a:rPr lang="en-US" dirty="0"/>
              <a:t>SMT formulas</a:t>
            </a:r>
          </a:p>
        </p:txBody>
      </p:sp>
      <p:cxnSp>
        <p:nvCxnSpPr>
          <p:cNvPr id="54" name="Straight Arrow Connector 53">
            <a:extLst>
              <a:ext uri="{FF2B5EF4-FFF2-40B4-BE49-F238E27FC236}">
                <a16:creationId xmlns:a16="http://schemas.microsoft.com/office/drawing/2014/main" id="{02B69A88-4B50-4454-9107-F955219084FE}"/>
              </a:ext>
            </a:extLst>
          </p:cNvPr>
          <p:cNvCxnSpPr>
            <a:cxnSpLocks/>
            <a:stCxn id="41" idx="3"/>
            <a:endCxn id="53" idx="1"/>
          </p:cNvCxnSpPr>
          <p:nvPr/>
        </p:nvCxnSpPr>
        <p:spPr>
          <a:xfrm>
            <a:off x="8273210" y="2149820"/>
            <a:ext cx="1524558" cy="577333"/>
          </a:xfrm>
          <a:prstGeom prst="straightConnector1">
            <a:avLst/>
          </a:prstGeom>
          <a:ln w="28575">
            <a:solidFill>
              <a:srgbClr val="FF3399"/>
            </a:solidFill>
            <a:tailEnd type="triangle"/>
          </a:ln>
        </p:spPr>
        <p:style>
          <a:lnRef idx="1">
            <a:schemeClr val="accent1"/>
          </a:lnRef>
          <a:fillRef idx="0">
            <a:schemeClr val="accent1"/>
          </a:fillRef>
          <a:effectRef idx="0">
            <a:schemeClr val="accent1"/>
          </a:effectRef>
          <a:fontRef idx="minor">
            <a:schemeClr val="tx1"/>
          </a:fontRef>
        </p:style>
      </p:cxnSp>
      <p:cxnSp>
        <p:nvCxnSpPr>
          <p:cNvPr id="57" name="Straight Arrow Connector 56">
            <a:extLst>
              <a:ext uri="{FF2B5EF4-FFF2-40B4-BE49-F238E27FC236}">
                <a16:creationId xmlns:a16="http://schemas.microsoft.com/office/drawing/2014/main" id="{F0D064DB-9954-4D40-8BBB-824FEDE435B0}"/>
              </a:ext>
            </a:extLst>
          </p:cNvPr>
          <p:cNvCxnSpPr>
            <a:cxnSpLocks/>
            <a:stCxn id="42" idx="3"/>
          </p:cNvCxnSpPr>
          <p:nvPr/>
        </p:nvCxnSpPr>
        <p:spPr>
          <a:xfrm flipV="1">
            <a:off x="8273210" y="2855495"/>
            <a:ext cx="1524558" cy="818325"/>
          </a:xfrm>
          <a:prstGeom prst="straightConnector1">
            <a:avLst/>
          </a:prstGeom>
          <a:ln w="28575">
            <a:solidFill>
              <a:srgbClr val="FF3399"/>
            </a:solidFill>
            <a:tailEnd type="triangle"/>
          </a:ln>
        </p:spPr>
        <p:style>
          <a:lnRef idx="1">
            <a:schemeClr val="accent1"/>
          </a:lnRef>
          <a:fillRef idx="0">
            <a:schemeClr val="accent1"/>
          </a:fillRef>
          <a:effectRef idx="0">
            <a:schemeClr val="accent1"/>
          </a:effectRef>
          <a:fontRef idx="minor">
            <a:schemeClr val="tx1"/>
          </a:fontRef>
        </p:style>
      </p:cxnSp>
      <p:sp>
        <p:nvSpPr>
          <p:cNvPr id="60" name="TextBox 59">
            <a:extLst>
              <a:ext uri="{FF2B5EF4-FFF2-40B4-BE49-F238E27FC236}">
                <a16:creationId xmlns:a16="http://schemas.microsoft.com/office/drawing/2014/main" id="{40010DE4-9AE3-4108-8A5C-B1BC0447037A}"/>
              </a:ext>
            </a:extLst>
          </p:cNvPr>
          <p:cNvSpPr txBox="1"/>
          <p:nvPr/>
        </p:nvSpPr>
        <p:spPr>
          <a:xfrm>
            <a:off x="8863037" y="1757658"/>
            <a:ext cx="1862561" cy="584775"/>
          </a:xfrm>
          <a:prstGeom prst="rect">
            <a:avLst/>
          </a:prstGeom>
          <a:noFill/>
        </p:spPr>
        <p:txBody>
          <a:bodyPr wrap="none" rtlCol="0">
            <a:spAutoFit/>
          </a:bodyPr>
          <a:lstStyle/>
          <a:p>
            <a:r>
              <a:rPr lang="en-US" sz="1600" dirty="0"/>
              <a:t>encode semantics &amp;</a:t>
            </a:r>
            <a:br>
              <a:rPr lang="en-US" sz="1600" dirty="0"/>
            </a:br>
            <a:r>
              <a:rPr lang="en-US" sz="1600" dirty="0"/>
              <a:t>refinement check</a:t>
            </a:r>
          </a:p>
        </p:txBody>
      </p:sp>
      <p:cxnSp>
        <p:nvCxnSpPr>
          <p:cNvPr id="61" name="Straight Arrow Connector 60">
            <a:extLst>
              <a:ext uri="{FF2B5EF4-FFF2-40B4-BE49-F238E27FC236}">
                <a16:creationId xmlns:a16="http://schemas.microsoft.com/office/drawing/2014/main" id="{0792B3CF-DA8C-43F4-A38B-0368B57875B6}"/>
              </a:ext>
            </a:extLst>
          </p:cNvPr>
          <p:cNvCxnSpPr>
            <a:cxnSpLocks/>
            <a:stCxn id="53" idx="2"/>
          </p:cNvCxnSpPr>
          <p:nvPr/>
        </p:nvCxnSpPr>
        <p:spPr>
          <a:xfrm>
            <a:off x="10537683" y="2911819"/>
            <a:ext cx="0" cy="1315276"/>
          </a:xfrm>
          <a:prstGeom prst="straightConnector1">
            <a:avLst/>
          </a:prstGeom>
          <a:ln w="28575">
            <a:solidFill>
              <a:srgbClr val="00FF00"/>
            </a:solidFill>
            <a:tailEnd type="triangle"/>
          </a:ln>
        </p:spPr>
        <p:style>
          <a:lnRef idx="1">
            <a:schemeClr val="accent1"/>
          </a:lnRef>
          <a:fillRef idx="0">
            <a:schemeClr val="accent1"/>
          </a:fillRef>
          <a:effectRef idx="0">
            <a:schemeClr val="accent1"/>
          </a:effectRef>
          <a:fontRef idx="minor">
            <a:schemeClr val="tx1"/>
          </a:fontRef>
        </p:style>
      </p:cxnSp>
      <p:sp>
        <p:nvSpPr>
          <p:cNvPr id="64" name="TextBox 63">
            <a:extLst>
              <a:ext uri="{FF2B5EF4-FFF2-40B4-BE49-F238E27FC236}">
                <a16:creationId xmlns:a16="http://schemas.microsoft.com/office/drawing/2014/main" id="{41B2FC7E-13C1-4C90-907F-09F1BA57F401}"/>
              </a:ext>
            </a:extLst>
          </p:cNvPr>
          <p:cNvSpPr txBox="1"/>
          <p:nvPr/>
        </p:nvSpPr>
        <p:spPr>
          <a:xfrm>
            <a:off x="9868632" y="5032668"/>
            <a:ext cx="1713931" cy="646331"/>
          </a:xfrm>
          <a:prstGeom prst="rect">
            <a:avLst/>
          </a:prstGeom>
          <a:noFill/>
        </p:spPr>
        <p:txBody>
          <a:bodyPr wrap="none" rtlCol="0">
            <a:spAutoFit/>
          </a:bodyPr>
          <a:lstStyle/>
          <a:p>
            <a:r>
              <a:rPr lang="en-US" dirty="0"/>
              <a:t>UNSAT</a:t>
            </a:r>
            <a:br>
              <a:rPr lang="en-US" dirty="0"/>
            </a:br>
            <a:r>
              <a:rPr lang="en-US" dirty="0"/>
              <a:t>or </a:t>
            </a:r>
            <a:r>
              <a:rPr lang="en-US" b="1" dirty="0"/>
              <a:t>partial</a:t>
            </a:r>
            <a:r>
              <a:rPr lang="en-US" dirty="0"/>
              <a:t> model</a:t>
            </a:r>
          </a:p>
        </p:txBody>
      </p:sp>
      <p:sp>
        <p:nvSpPr>
          <p:cNvPr id="65" name="Title 64">
            <a:extLst>
              <a:ext uri="{FF2B5EF4-FFF2-40B4-BE49-F238E27FC236}">
                <a16:creationId xmlns:a16="http://schemas.microsoft.com/office/drawing/2014/main" id="{EBC87ADB-5793-4AE3-9BD7-99C3284E1514}"/>
              </a:ext>
            </a:extLst>
          </p:cNvPr>
          <p:cNvSpPr>
            <a:spLocks noGrp="1"/>
          </p:cNvSpPr>
          <p:nvPr>
            <p:ph type="title"/>
          </p:nvPr>
        </p:nvSpPr>
        <p:spPr/>
        <p:txBody>
          <a:bodyPr/>
          <a:lstStyle/>
          <a:p>
            <a:r>
              <a:rPr lang="en-US" dirty="0"/>
              <a:t>Simple Integration with LLVM</a:t>
            </a:r>
          </a:p>
        </p:txBody>
      </p:sp>
      <p:sp>
        <p:nvSpPr>
          <p:cNvPr id="66" name="TextBox 65">
            <a:extLst>
              <a:ext uri="{FF2B5EF4-FFF2-40B4-BE49-F238E27FC236}">
                <a16:creationId xmlns:a16="http://schemas.microsoft.com/office/drawing/2014/main" id="{F5E95734-C77A-4C24-8330-2CFC90CF967E}"/>
              </a:ext>
            </a:extLst>
          </p:cNvPr>
          <p:cNvSpPr txBox="1"/>
          <p:nvPr/>
        </p:nvSpPr>
        <p:spPr>
          <a:xfrm>
            <a:off x="709794" y="5272956"/>
            <a:ext cx="3999813" cy="1323439"/>
          </a:xfrm>
          <a:prstGeom prst="rect">
            <a:avLst/>
          </a:prstGeom>
        </p:spPr>
        <p:style>
          <a:lnRef idx="2">
            <a:schemeClr val="accent1"/>
          </a:lnRef>
          <a:fillRef idx="1">
            <a:schemeClr val="lt1"/>
          </a:fillRef>
          <a:effectRef idx="0">
            <a:schemeClr val="accent1"/>
          </a:effectRef>
          <a:fontRef idx="minor">
            <a:schemeClr val="dk1"/>
          </a:fontRef>
        </p:style>
        <p:txBody>
          <a:bodyPr wrap="none" rtlCol="0">
            <a:spAutoFit/>
          </a:bodyPr>
          <a:lstStyle/>
          <a:p>
            <a:r>
              <a:rPr lang="en-US" sz="1600" dirty="0"/>
              <a:t>clang w/ alive2 plugin:</a:t>
            </a:r>
            <a:endParaRPr lang="en-US" sz="1600" dirty="0">
              <a:latin typeface="Consolas" panose="020B0609020204030204" pitchFamily="49" charset="0"/>
            </a:endParaRPr>
          </a:p>
          <a:p>
            <a:r>
              <a:rPr lang="en-US" sz="1600" dirty="0">
                <a:latin typeface="Consolas" panose="020B0609020204030204" pitchFamily="49" charset="0"/>
              </a:rPr>
              <a:t>$ </a:t>
            </a:r>
            <a:r>
              <a:rPr lang="en-US" sz="1600" dirty="0" err="1">
                <a:latin typeface="Consolas" panose="020B0609020204030204" pitchFamily="49" charset="0"/>
              </a:rPr>
              <a:t>alivecc</a:t>
            </a:r>
            <a:r>
              <a:rPr lang="en-US" sz="1600" dirty="0">
                <a:latin typeface="Consolas" panose="020B0609020204030204" pitchFamily="49" charset="0"/>
              </a:rPr>
              <a:t> </a:t>
            </a:r>
            <a:r>
              <a:rPr lang="en-US" sz="1600" dirty="0" err="1">
                <a:latin typeface="Consolas" panose="020B0609020204030204" pitchFamily="49" charset="0"/>
              </a:rPr>
              <a:t>file.c</a:t>
            </a:r>
            <a:endParaRPr lang="en-US" sz="1600" dirty="0">
              <a:latin typeface="Consolas" panose="020B0609020204030204" pitchFamily="49" charset="0"/>
            </a:endParaRPr>
          </a:p>
          <a:p>
            <a:endParaRPr lang="en-US" sz="1600" dirty="0">
              <a:latin typeface="Consolas" panose="020B0609020204030204" pitchFamily="49" charset="0"/>
            </a:endParaRPr>
          </a:p>
          <a:p>
            <a:r>
              <a:rPr lang="en-US" sz="1600" dirty="0"/>
              <a:t>opt plugin:</a:t>
            </a:r>
          </a:p>
          <a:p>
            <a:r>
              <a:rPr lang="en-US" sz="1600" dirty="0">
                <a:latin typeface="Consolas" panose="020B0609020204030204" pitchFamily="49" charset="0"/>
              </a:rPr>
              <a:t>$ opt -tv -instcombine -tv </a:t>
            </a:r>
            <a:r>
              <a:rPr lang="en-US" sz="1600" dirty="0" err="1">
                <a:latin typeface="Consolas" panose="020B0609020204030204" pitchFamily="49" charset="0"/>
              </a:rPr>
              <a:t>file.ll</a:t>
            </a:r>
            <a:endParaRPr lang="en-US" sz="1600" dirty="0">
              <a:latin typeface="Consolas" panose="020B0609020204030204" pitchFamily="49" charset="0"/>
            </a:endParaRPr>
          </a:p>
        </p:txBody>
      </p:sp>
      <p:cxnSp>
        <p:nvCxnSpPr>
          <p:cNvPr id="68" name="Straight Arrow Connector 67">
            <a:extLst>
              <a:ext uri="{FF2B5EF4-FFF2-40B4-BE49-F238E27FC236}">
                <a16:creationId xmlns:a16="http://schemas.microsoft.com/office/drawing/2014/main" id="{1F52A213-F420-413C-A6F8-4166C41C527A}"/>
              </a:ext>
            </a:extLst>
          </p:cNvPr>
          <p:cNvCxnSpPr>
            <a:cxnSpLocks/>
          </p:cNvCxnSpPr>
          <p:nvPr/>
        </p:nvCxnSpPr>
        <p:spPr>
          <a:xfrm>
            <a:off x="585537" y="4043152"/>
            <a:ext cx="2461222" cy="0"/>
          </a:xfrm>
          <a:prstGeom prst="straightConnector1">
            <a:avLst/>
          </a:prstGeom>
          <a:ln w="28575">
            <a:solidFill>
              <a:schemeClr val="accent3"/>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0" name="Straight Arrow Connector 69">
            <a:extLst>
              <a:ext uri="{FF2B5EF4-FFF2-40B4-BE49-F238E27FC236}">
                <a16:creationId xmlns:a16="http://schemas.microsoft.com/office/drawing/2014/main" id="{B197ED72-6CE4-4203-B2A9-4F915E7791B6}"/>
              </a:ext>
            </a:extLst>
          </p:cNvPr>
          <p:cNvCxnSpPr>
            <a:cxnSpLocks/>
          </p:cNvCxnSpPr>
          <p:nvPr/>
        </p:nvCxnSpPr>
        <p:spPr>
          <a:xfrm>
            <a:off x="1953901" y="4324155"/>
            <a:ext cx="1556831" cy="3338"/>
          </a:xfrm>
          <a:prstGeom prst="straightConnector1">
            <a:avLst/>
          </a:prstGeom>
          <a:ln w="28575">
            <a:solidFill>
              <a:schemeClr val="accent3"/>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72" name="Straight Arrow Connector 71">
            <a:extLst>
              <a:ext uri="{FF2B5EF4-FFF2-40B4-BE49-F238E27FC236}">
                <a16:creationId xmlns:a16="http://schemas.microsoft.com/office/drawing/2014/main" id="{450862E9-1646-4FBD-A8AA-8C898DCB7BFB}"/>
              </a:ext>
            </a:extLst>
          </p:cNvPr>
          <p:cNvCxnSpPr>
            <a:cxnSpLocks/>
          </p:cNvCxnSpPr>
          <p:nvPr/>
        </p:nvCxnSpPr>
        <p:spPr>
          <a:xfrm>
            <a:off x="2902631" y="4508373"/>
            <a:ext cx="6482001" cy="0"/>
          </a:xfrm>
          <a:prstGeom prst="straightConnector1">
            <a:avLst/>
          </a:prstGeom>
          <a:ln w="28575">
            <a:solidFill>
              <a:schemeClr val="accent3"/>
            </a:solidFill>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74" name="TextBox 73">
            <a:extLst>
              <a:ext uri="{FF2B5EF4-FFF2-40B4-BE49-F238E27FC236}">
                <a16:creationId xmlns:a16="http://schemas.microsoft.com/office/drawing/2014/main" id="{86E2CFEE-1EEE-4116-9D4E-8C3BBDB9FF77}"/>
              </a:ext>
            </a:extLst>
          </p:cNvPr>
          <p:cNvSpPr txBox="1"/>
          <p:nvPr/>
        </p:nvSpPr>
        <p:spPr>
          <a:xfrm>
            <a:off x="5569314" y="4169819"/>
            <a:ext cx="633379" cy="307777"/>
          </a:xfrm>
          <a:prstGeom prst="rect">
            <a:avLst/>
          </a:prstGeom>
          <a:noFill/>
        </p:spPr>
        <p:txBody>
          <a:bodyPr wrap="none" rtlCol="0">
            <a:spAutoFit/>
          </a:bodyPr>
          <a:lstStyle/>
          <a:p>
            <a:r>
              <a:rPr lang="en-US" sz="1400" dirty="0">
                <a:solidFill>
                  <a:schemeClr val="tx1">
                    <a:lumMod val="50000"/>
                    <a:lumOff val="50000"/>
                  </a:schemeClr>
                </a:solidFill>
              </a:rPr>
              <a:t>Alive2</a:t>
            </a:r>
          </a:p>
        </p:txBody>
      </p:sp>
      <p:sp>
        <p:nvSpPr>
          <p:cNvPr id="75" name="TextBox 74">
            <a:extLst>
              <a:ext uri="{FF2B5EF4-FFF2-40B4-BE49-F238E27FC236}">
                <a16:creationId xmlns:a16="http://schemas.microsoft.com/office/drawing/2014/main" id="{5079679D-BFEA-4185-B9C4-6673541B06E6}"/>
              </a:ext>
            </a:extLst>
          </p:cNvPr>
          <p:cNvSpPr txBox="1"/>
          <p:nvPr/>
        </p:nvSpPr>
        <p:spPr>
          <a:xfrm>
            <a:off x="1155005" y="3735375"/>
            <a:ext cx="1322285" cy="307777"/>
          </a:xfrm>
          <a:prstGeom prst="rect">
            <a:avLst/>
          </a:prstGeom>
          <a:noFill/>
        </p:spPr>
        <p:txBody>
          <a:bodyPr wrap="none" rtlCol="0">
            <a:spAutoFit/>
          </a:bodyPr>
          <a:lstStyle/>
          <a:p>
            <a:r>
              <a:rPr lang="en-US" sz="1400" dirty="0">
                <a:solidFill>
                  <a:schemeClr val="tx1">
                    <a:lumMod val="50000"/>
                    <a:lumOff val="50000"/>
                  </a:schemeClr>
                </a:solidFill>
              </a:rPr>
              <a:t>clang, </a:t>
            </a:r>
            <a:r>
              <a:rPr lang="en-US" sz="1400" dirty="0" err="1">
                <a:solidFill>
                  <a:schemeClr val="tx1">
                    <a:lumMod val="50000"/>
                    <a:lumOff val="50000"/>
                  </a:schemeClr>
                </a:solidFill>
              </a:rPr>
              <a:t>rustc</a:t>
            </a:r>
            <a:r>
              <a:rPr lang="en-US" sz="1400" dirty="0">
                <a:solidFill>
                  <a:schemeClr val="tx1">
                    <a:lumMod val="50000"/>
                    <a:lumOff val="50000"/>
                  </a:schemeClr>
                </a:solidFill>
              </a:rPr>
              <a:t>, </a:t>
            </a:r>
            <a:r>
              <a:rPr lang="en-US" sz="1400" dirty="0" err="1">
                <a:solidFill>
                  <a:schemeClr val="tx1">
                    <a:lumMod val="50000"/>
                    <a:lumOff val="50000"/>
                  </a:schemeClr>
                </a:solidFill>
              </a:rPr>
              <a:t>etc</a:t>
            </a:r>
            <a:endParaRPr lang="en-US" sz="1400" dirty="0">
              <a:solidFill>
                <a:schemeClr val="tx1">
                  <a:lumMod val="50000"/>
                  <a:lumOff val="50000"/>
                </a:schemeClr>
              </a:solidFill>
            </a:endParaRPr>
          </a:p>
        </p:txBody>
      </p:sp>
      <p:sp>
        <p:nvSpPr>
          <p:cNvPr id="77" name="TextBox 76">
            <a:extLst>
              <a:ext uri="{FF2B5EF4-FFF2-40B4-BE49-F238E27FC236}">
                <a16:creationId xmlns:a16="http://schemas.microsoft.com/office/drawing/2014/main" id="{0D4F3082-688F-42D6-A425-62FEB60C26F0}"/>
              </a:ext>
            </a:extLst>
          </p:cNvPr>
          <p:cNvSpPr txBox="1"/>
          <p:nvPr/>
        </p:nvSpPr>
        <p:spPr>
          <a:xfrm>
            <a:off x="2442845" y="4051999"/>
            <a:ext cx="578941" cy="307777"/>
          </a:xfrm>
          <a:prstGeom prst="rect">
            <a:avLst/>
          </a:prstGeom>
          <a:noFill/>
        </p:spPr>
        <p:txBody>
          <a:bodyPr wrap="none" rtlCol="0">
            <a:spAutoFit/>
          </a:bodyPr>
          <a:lstStyle/>
          <a:p>
            <a:r>
              <a:rPr lang="en-US" sz="1400" dirty="0">
                <a:solidFill>
                  <a:schemeClr val="tx1">
                    <a:lumMod val="50000"/>
                    <a:lumOff val="50000"/>
                  </a:schemeClr>
                </a:solidFill>
              </a:rPr>
              <a:t>LLVM</a:t>
            </a:r>
          </a:p>
        </p:txBody>
      </p:sp>
    </p:spTree>
    <p:extLst>
      <p:ext uri="{BB962C8B-B14F-4D97-AF65-F5344CB8AC3E}">
        <p14:creationId xmlns:p14="http://schemas.microsoft.com/office/powerpoint/2010/main" val="297191970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7"/>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12"/>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9"/>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7"/>
                                        </p:tgtEl>
                                        <p:attrNameLst>
                                          <p:attrName>style.visibility</p:attrName>
                                        </p:attrNameLst>
                                      </p:cBhvr>
                                      <p:to>
                                        <p:strVal val="visible"/>
                                      </p:to>
                                    </p:set>
                                  </p:childTnLst>
                                </p:cTn>
                              </p:par>
                              <p:par>
                                <p:cTn id="17" presetID="1" presetClass="entr" presetSubtype="0" fill="hold" grpId="0" nodeType="withEffect">
                                  <p:stCondLst>
                                    <p:cond delay="0"/>
                                  </p:stCondLst>
                                  <p:childTnLst>
                                    <p:set>
                                      <p:cBhvr>
                                        <p:cTn id="18" dur="1" fill="hold">
                                          <p:stCondLst>
                                            <p:cond delay="0"/>
                                          </p:stCondLst>
                                        </p:cTn>
                                        <p:tgtEl>
                                          <p:spTgt spid="5"/>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77"/>
                                        </p:tgtEl>
                                        <p:attrNameLst>
                                          <p:attrName>style.visibility</p:attrName>
                                        </p:attrNameLst>
                                      </p:cBhvr>
                                      <p:to>
                                        <p:strVal val="visible"/>
                                      </p:to>
                                    </p:set>
                                  </p:childTnLst>
                                </p:cTn>
                              </p:par>
                              <p:par>
                                <p:cTn id="21" presetID="1" presetClass="entr" presetSubtype="0" fill="hold" nodeType="withEffect">
                                  <p:stCondLst>
                                    <p:cond delay="0"/>
                                  </p:stCondLst>
                                  <p:childTnLst>
                                    <p:set>
                                      <p:cBhvr>
                                        <p:cTn id="22" dur="1" fill="hold">
                                          <p:stCondLst>
                                            <p:cond delay="0"/>
                                          </p:stCondLst>
                                        </p:cTn>
                                        <p:tgtEl>
                                          <p:spTgt spid="70"/>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nodeType="clickEffect">
                                  <p:stCondLst>
                                    <p:cond delay="0"/>
                                  </p:stCondLst>
                                  <p:childTnLst>
                                    <p:set>
                                      <p:cBhvr>
                                        <p:cTn id="26" dur="1" fill="hold">
                                          <p:stCondLst>
                                            <p:cond delay="0"/>
                                          </p:stCondLst>
                                        </p:cTn>
                                        <p:tgtEl>
                                          <p:spTgt spid="14"/>
                                        </p:tgtEl>
                                        <p:attrNameLst>
                                          <p:attrName>style.visibility</p:attrName>
                                        </p:attrNameLst>
                                      </p:cBhvr>
                                      <p:to>
                                        <p:strVal val="visible"/>
                                      </p:to>
                                    </p:set>
                                  </p:childTnLst>
                                </p:cTn>
                              </p:par>
                              <p:par>
                                <p:cTn id="27" presetID="1" presetClass="entr" presetSubtype="0" fill="hold" grpId="0" nodeType="withEffect">
                                  <p:stCondLst>
                                    <p:cond delay="0"/>
                                  </p:stCondLst>
                                  <p:childTnLst>
                                    <p:set>
                                      <p:cBhvr>
                                        <p:cTn id="28" dur="1" fill="hold">
                                          <p:stCondLst>
                                            <p:cond delay="0"/>
                                          </p:stCondLst>
                                        </p:cTn>
                                        <p:tgtEl>
                                          <p:spTgt spid="10"/>
                                        </p:tgtEl>
                                        <p:attrNameLst>
                                          <p:attrName>style.visibility</p:attrName>
                                        </p:attrNameLst>
                                      </p:cBhvr>
                                      <p:to>
                                        <p:strVal val="visible"/>
                                      </p:to>
                                    </p:set>
                                  </p:childTnLst>
                                </p:cTn>
                              </p:par>
                            </p:childTnLst>
                          </p:cTn>
                        </p:par>
                      </p:childTnLst>
                    </p:cTn>
                  </p:par>
                  <p:par>
                    <p:cTn id="29" fill="hold">
                      <p:stCondLst>
                        <p:cond delay="indefinite"/>
                      </p:stCondLst>
                      <p:childTnLst>
                        <p:par>
                          <p:cTn id="30" fill="hold">
                            <p:stCondLst>
                              <p:cond delay="0"/>
                            </p:stCondLst>
                            <p:childTnLst>
                              <p:par>
                                <p:cTn id="31" presetID="1" presetClass="entr" presetSubtype="0" fill="hold" grpId="0" nodeType="clickEffect">
                                  <p:stCondLst>
                                    <p:cond delay="0"/>
                                  </p:stCondLst>
                                  <p:childTnLst>
                                    <p:set>
                                      <p:cBhvr>
                                        <p:cTn id="32" dur="1" fill="hold">
                                          <p:stCondLst>
                                            <p:cond delay="0"/>
                                          </p:stCondLst>
                                        </p:cTn>
                                        <p:tgtEl>
                                          <p:spTgt spid="74"/>
                                        </p:tgtEl>
                                        <p:attrNameLst>
                                          <p:attrName>style.visibility</p:attrName>
                                        </p:attrNameLst>
                                      </p:cBhvr>
                                      <p:to>
                                        <p:strVal val="visible"/>
                                      </p:to>
                                    </p:set>
                                  </p:childTnLst>
                                </p:cTn>
                              </p:par>
                              <p:par>
                                <p:cTn id="33" presetID="1" presetClass="entr" presetSubtype="0" fill="hold" nodeType="withEffect">
                                  <p:stCondLst>
                                    <p:cond delay="0"/>
                                  </p:stCondLst>
                                  <p:childTnLst>
                                    <p:set>
                                      <p:cBhvr>
                                        <p:cTn id="34" dur="1" fill="hold">
                                          <p:stCondLst>
                                            <p:cond delay="0"/>
                                          </p:stCondLst>
                                        </p:cTn>
                                        <p:tgtEl>
                                          <p:spTgt spid="72"/>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nodeType="clickEffect">
                                  <p:stCondLst>
                                    <p:cond delay="0"/>
                                  </p:stCondLst>
                                  <p:childTnLst>
                                    <p:set>
                                      <p:cBhvr>
                                        <p:cTn id="38" dur="1" fill="hold">
                                          <p:stCondLst>
                                            <p:cond delay="0"/>
                                          </p:stCondLst>
                                        </p:cTn>
                                        <p:tgtEl>
                                          <p:spTgt spid="43"/>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46"/>
                                        </p:tgtEl>
                                        <p:attrNameLst>
                                          <p:attrName>style.visibility</p:attrName>
                                        </p:attrNameLst>
                                      </p:cBhvr>
                                      <p:to>
                                        <p:strVal val="visible"/>
                                      </p:to>
                                    </p:set>
                                  </p:childTnLst>
                                </p:cTn>
                              </p:par>
                              <p:par>
                                <p:cTn id="41" presetID="1" presetClass="entr" presetSubtype="0" fill="hold" nodeType="withEffect">
                                  <p:stCondLst>
                                    <p:cond delay="0"/>
                                  </p:stCondLst>
                                  <p:childTnLst>
                                    <p:set>
                                      <p:cBhvr>
                                        <p:cTn id="42" dur="1" fill="hold">
                                          <p:stCondLst>
                                            <p:cond delay="0"/>
                                          </p:stCondLst>
                                        </p:cTn>
                                        <p:tgtEl>
                                          <p:spTgt spid="47"/>
                                        </p:tgtEl>
                                        <p:attrNameLst>
                                          <p:attrName>style.visibility</p:attrName>
                                        </p:attrNameLst>
                                      </p:cBhvr>
                                      <p:to>
                                        <p:strVal val="visible"/>
                                      </p:to>
                                    </p:set>
                                  </p:childTnLst>
                                </p:cTn>
                              </p:par>
                              <p:par>
                                <p:cTn id="43" presetID="1" presetClass="entr" presetSubtype="0" fill="hold" grpId="0" nodeType="withEffect">
                                  <p:stCondLst>
                                    <p:cond delay="0"/>
                                  </p:stCondLst>
                                  <p:childTnLst>
                                    <p:set>
                                      <p:cBhvr>
                                        <p:cTn id="44" dur="1" fill="hold">
                                          <p:stCondLst>
                                            <p:cond delay="0"/>
                                          </p:stCondLst>
                                        </p:cTn>
                                        <p:tgtEl>
                                          <p:spTgt spid="42"/>
                                        </p:tgtEl>
                                        <p:attrNameLst>
                                          <p:attrName>style.visibility</p:attrName>
                                        </p:attrNameLst>
                                      </p:cBhvr>
                                      <p:to>
                                        <p:strVal val="visible"/>
                                      </p:to>
                                    </p:set>
                                  </p:childTnLst>
                                </p:cTn>
                              </p:par>
                              <p:par>
                                <p:cTn id="45" presetID="1" presetClass="entr" presetSubtype="0" fill="hold" grpId="0" nodeType="withEffect">
                                  <p:stCondLst>
                                    <p:cond delay="0"/>
                                  </p:stCondLst>
                                  <p:childTnLst>
                                    <p:set>
                                      <p:cBhvr>
                                        <p:cTn id="46" dur="1" fill="hold">
                                          <p:stCondLst>
                                            <p:cond delay="0"/>
                                          </p:stCondLst>
                                        </p:cTn>
                                        <p:tgtEl>
                                          <p:spTgt spid="41"/>
                                        </p:tgtEl>
                                        <p:attrNameLst>
                                          <p:attrName>style.visibility</p:attrName>
                                        </p:attrNameLst>
                                      </p:cBhvr>
                                      <p:to>
                                        <p:strVal val="visible"/>
                                      </p:to>
                                    </p:set>
                                  </p:childTnLst>
                                </p:cTn>
                              </p:par>
                            </p:childTnLst>
                          </p:cTn>
                        </p:par>
                      </p:childTnLst>
                    </p:cTn>
                  </p:par>
                  <p:par>
                    <p:cTn id="47" fill="hold">
                      <p:stCondLst>
                        <p:cond delay="indefinite"/>
                      </p:stCondLst>
                      <p:childTnLst>
                        <p:par>
                          <p:cTn id="48" fill="hold">
                            <p:stCondLst>
                              <p:cond delay="0"/>
                            </p:stCondLst>
                            <p:childTnLst>
                              <p:par>
                                <p:cTn id="49" presetID="1" presetClass="entr" presetSubtype="0" fill="hold" nodeType="clickEffect">
                                  <p:stCondLst>
                                    <p:cond delay="0"/>
                                  </p:stCondLst>
                                  <p:childTnLst>
                                    <p:set>
                                      <p:cBhvr>
                                        <p:cTn id="50" dur="1" fill="hold">
                                          <p:stCondLst>
                                            <p:cond delay="0"/>
                                          </p:stCondLst>
                                        </p:cTn>
                                        <p:tgtEl>
                                          <p:spTgt spid="54"/>
                                        </p:tgtEl>
                                        <p:attrNameLst>
                                          <p:attrName>style.visibility</p:attrName>
                                        </p:attrNameLst>
                                      </p:cBhvr>
                                      <p:to>
                                        <p:strVal val="visible"/>
                                      </p:to>
                                    </p:set>
                                  </p:childTnLst>
                                </p:cTn>
                              </p:par>
                              <p:par>
                                <p:cTn id="51" presetID="1" presetClass="entr" presetSubtype="0" fill="hold" nodeType="withEffect">
                                  <p:stCondLst>
                                    <p:cond delay="0"/>
                                  </p:stCondLst>
                                  <p:childTnLst>
                                    <p:set>
                                      <p:cBhvr>
                                        <p:cTn id="52" dur="1" fill="hold">
                                          <p:stCondLst>
                                            <p:cond delay="0"/>
                                          </p:stCondLst>
                                        </p:cTn>
                                        <p:tgtEl>
                                          <p:spTgt spid="57"/>
                                        </p:tgtEl>
                                        <p:attrNameLst>
                                          <p:attrName>style.visibility</p:attrName>
                                        </p:attrNameLst>
                                      </p:cBhvr>
                                      <p:to>
                                        <p:strVal val="visible"/>
                                      </p:to>
                                    </p:set>
                                  </p:childTnLst>
                                </p:cTn>
                              </p:par>
                              <p:par>
                                <p:cTn id="53" presetID="1" presetClass="entr" presetSubtype="0" fill="hold" grpId="0" nodeType="withEffect">
                                  <p:stCondLst>
                                    <p:cond delay="0"/>
                                  </p:stCondLst>
                                  <p:childTnLst>
                                    <p:set>
                                      <p:cBhvr>
                                        <p:cTn id="54" dur="1" fill="hold">
                                          <p:stCondLst>
                                            <p:cond delay="0"/>
                                          </p:stCondLst>
                                        </p:cTn>
                                        <p:tgtEl>
                                          <p:spTgt spid="60"/>
                                        </p:tgtEl>
                                        <p:attrNameLst>
                                          <p:attrName>style.visibility</p:attrName>
                                        </p:attrNameLst>
                                      </p:cBhvr>
                                      <p:to>
                                        <p:strVal val="visible"/>
                                      </p:to>
                                    </p:set>
                                  </p:childTnLst>
                                </p:cTn>
                              </p:par>
                              <p:par>
                                <p:cTn id="55" presetID="1" presetClass="entr" presetSubtype="0" fill="hold" grpId="0" nodeType="withEffect">
                                  <p:stCondLst>
                                    <p:cond delay="0"/>
                                  </p:stCondLst>
                                  <p:childTnLst>
                                    <p:set>
                                      <p:cBhvr>
                                        <p:cTn id="56" dur="1" fill="hold">
                                          <p:stCondLst>
                                            <p:cond delay="0"/>
                                          </p:stCondLst>
                                        </p:cTn>
                                        <p:tgtEl>
                                          <p:spTgt spid="53"/>
                                        </p:tgtEl>
                                        <p:attrNameLst>
                                          <p:attrName>style.visibility</p:attrName>
                                        </p:attrNameLst>
                                      </p:cBhvr>
                                      <p:to>
                                        <p:strVal val="visible"/>
                                      </p:to>
                                    </p:set>
                                  </p:childTnLst>
                                </p:cTn>
                              </p:par>
                              <p:par>
                                <p:cTn id="57" presetID="1" presetClass="entr" presetSubtype="0" fill="hold" nodeType="withEffect">
                                  <p:stCondLst>
                                    <p:cond delay="0"/>
                                  </p:stCondLst>
                                  <p:childTnLst>
                                    <p:set>
                                      <p:cBhvr>
                                        <p:cTn id="58" dur="1" fill="hold">
                                          <p:stCondLst>
                                            <p:cond delay="0"/>
                                          </p:stCondLst>
                                        </p:cTn>
                                        <p:tgtEl>
                                          <p:spTgt spid="61"/>
                                        </p:tgtEl>
                                        <p:attrNameLst>
                                          <p:attrName>style.visibility</p:attrName>
                                        </p:attrNameLst>
                                      </p:cBhvr>
                                      <p:to>
                                        <p:strVal val="visible"/>
                                      </p:to>
                                    </p:set>
                                  </p:childTnLst>
                                </p:cTn>
                              </p:par>
                              <p:par>
                                <p:cTn id="59" presetID="1" presetClass="entr" presetSubtype="0" fill="hold" nodeType="withEffect">
                                  <p:stCondLst>
                                    <p:cond delay="0"/>
                                  </p:stCondLst>
                                  <p:childTnLst>
                                    <p:set>
                                      <p:cBhvr>
                                        <p:cTn id="60" dur="1" fill="hold">
                                          <p:stCondLst>
                                            <p:cond delay="0"/>
                                          </p:stCondLst>
                                        </p:cTn>
                                        <p:tgtEl>
                                          <p:spTgt spid="39"/>
                                        </p:tgtEl>
                                        <p:attrNameLst>
                                          <p:attrName>style.visibility</p:attrName>
                                        </p:attrNameLst>
                                      </p:cBhvr>
                                      <p:to>
                                        <p:strVal val="visible"/>
                                      </p:to>
                                    </p:set>
                                  </p:childTnLst>
                                </p:cTn>
                              </p:par>
                              <p:par>
                                <p:cTn id="61" presetID="1" presetClass="entr" presetSubtype="0" fill="hold" grpId="0" nodeType="withEffect">
                                  <p:stCondLst>
                                    <p:cond delay="0"/>
                                  </p:stCondLst>
                                  <p:childTnLst>
                                    <p:set>
                                      <p:cBhvr>
                                        <p:cTn id="62" dur="1" fill="hold">
                                          <p:stCondLst>
                                            <p:cond delay="0"/>
                                          </p:stCondLst>
                                        </p:cTn>
                                        <p:tgtEl>
                                          <p:spTgt spid="64"/>
                                        </p:tgtEl>
                                        <p:attrNameLst>
                                          <p:attrName>style.visibility</p:attrName>
                                        </p:attrNameLst>
                                      </p:cBhvr>
                                      <p:to>
                                        <p:strVal val="visible"/>
                                      </p:to>
                                    </p:set>
                                  </p:childTnLst>
                                </p:cTn>
                              </p:par>
                            </p:childTnLst>
                          </p:cTn>
                        </p:par>
                      </p:childTnLst>
                    </p:cTn>
                  </p:par>
                  <p:par>
                    <p:cTn id="63" fill="hold">
                      <p:stCondLst>
                        <p:cond delay="indefinite"/>
                      </p:stCondLst>
                      <p:childTnLst>
                        <p:par>
                          <p:cTn id="64" fill="hold">
                            <p:stCondLst>
                              <p:cond delay="0"/>
                            </p:stCondLst>
                            <p:childTnLst>
                              <p:par>
                                <p:cTn id="65" presetID="1" presetClass="entr" presetSubtype="0" fill="hold" grpId="0" nodeType="clickEffect">
                                  <p:stCondLst>
                                    <p:cond delay="0"/>
                                  </p:stCondLst>
                                  <p:childTnLst>
                                    <p:set>
                                      <p:cBhvr>
                                        <p:cTn id="66" dur="1" fill="hold">
                                          <p:stCondLst>
                                            <p:cond delay="0"/>
                                          </p:stCondLst>
                                        </p:cTn>
                                        <p:tgtEl>
                                          <p:spTgt spid="6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9" grpId="0"/>
      <p:bldP spid="10" grpId="0"/>
      <p:bldP spid="37" grpId="0"/>
      <p:bldP spid="41" grpId="0"/>
      <p:bldP spid="42" grpId="0"/>
      <p:bldP spid="46" grpId="0"/>
      <p:bldP spid="53" grpId="0"/>
      <p:bldP spid="60" grpId="0"/>
      <p:bldP spid="64" grpId="0"/>
      <p:bldP spid="66" grpId="0" animBg="1"/>
      <p:bldP spid="74" grpId="0"/>
      <p:bldP spid="7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56B5616-3800-4F09-B5D4-F3E4579AB7EF}"/>
              </a:ext>
            </a:extLst>
          </p:cNvPr>
          <p:cNvSpPr>
            <a:spLocks noGrp="1"/>
          </p:cNvSpPr>
          <p:nvPr>
            <p:ph type="title"/>
          </p:nvPr>
        </p:nvSpPr>
        <p:spPr>
          <a:xfrm>
            <a:off x="838200" y="363600"/>
            <a:ext cx="10515600" cy="1325563"/>
          </a:xfrm>
        </p:spPr>
        <p:txBody>
          <a:bodyPr vert="horz" lIns="91440" tIns="45720" rIns="91440" bIns="45720" rtlCol="0" anchor="ctr">
            <a:normAutofit/>
          </a:bodyPr>
          <a:lstStyle/>
          <a:p>
            <a:r>
              <a:rPr lang="en-US" dirty="0"/>
              <a:t>Continuous verification</a:t>
            </a:r>
          </a:p>
        </p:txBody>
      </p:sp>
      <p:pic>
        <p:nvPicPr>
          <p:cNvPr id="7" name="Content Placeholder 6">
            <a:extLst>
              <a:ext uri="{FF2B5EF4-FFF2-40B4-BE49-F238E27FC236}">
                <a16:creationId xmlns:a16="http://schemas.microsoft.com/office/drawing/2014/main" id="{18E0EB69-E236-48C1-97F4-0B2ECB2220CF}"/>
              </a:ext>
            </a:extLst>
          </p:cNvPr>
          <p:cNvPicPr>
            <a:picLocks noGrp="1" noChangeAspect="1"/>
          </p:cNvPicPr>
          <p:nvPr>
            <p:ph idx="1"/>
          </p:nvPr>
        </p:nvPicPr>
        <p:blipFill>
          <a:blip r:embed="rId3"/>
          <a:stretch>
            <a:fillRect/>
          </a:stretch>
        </p:blipFill>
        <p:spPr>
          <a:xfrm>
            <a:off x="635939" y="2471902"/>
            <a:ext cx="8802563" cy="4351338"/>
          </a:xfrm>
        </p:spPr>
      </p:pic>
      <p:cxnSp>
        <p:nvCxnSpPr>
          <p:cNvPr id="9" name="Straight Arrow Connector 8">
            <a:extLst>
              <a:ext uri="{FF2B5EF4-FFF2-40B4-BE49-F238E27FC236}">
                <a16:creationId xmlns:a16="http://schemas.microsoft.com/office/drawing/2014/main" id="{D38FEC3C-9C9F-4672-A424-BE2167D4005F}"/>
              </a:ext>
            </a:extLst>
          </p:cNvPr>
          <p:cNvCxnSpPr>
            <a:cxnSpLocks/>
          </p:cNvCxnSpPr>
          <p:nvPr/>
        </p:nvCxnSpPr>
        <p:spPr>
          <a:xfrm flipH="1">
            <a:off x="9224211" y="2572751"/>
            <a:ext cx="85957" cy="723898"/>
          </a:xfrm>
          <a:prstGeom prst="straightConnector1">
            <a:avLst/>
          </a:prstGeom>
          <a:ln w="28575">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11" name="TextBox 10">
            <a:extLst>
              <a:ext uri="{FF2B5EF4-FFF2-40B4-BE49-F238E27FC236}">
                <a16:creationId xmlns:a16="http://schemas.microsoft.com/office/drawing/2014/main" id="{C040CA68-A0EA-4160-943C-1B041E2F4571}"/>
              </a:ext>
            </a:extLst>
          </p:cNvPr>
          <p:cNvSpPr txBox="1"/>
          <p:nvPr/>
        </p:nvSpPr>
        <p:spPr>
          <a:xfrm>
            <a:off x="8299762" y="2149291"/>
            <a:ext cx="2020810" cy="369332"/>
          </a:xfrm>
          <a:prstGeom prst="rect">
            <a:avLst/>
          </a:prstGeom>
          <a:noFill/>
        </p:spPr>
        <p:txBody>
          <a:bodyPr wrap="none" rtlCol="0">
            <a:spAutoFit/>
          </a:bodyPr>
          <a:lstStyle/>
          <a:p>
            <a:r>
              <a:rPr lang="en-US" dirty="0"/>
              <a:t>Fix </a:t>
            </a:r>
            <a:r>
              <a:rPr lang="en-US" dirty="0" err="1"/>
              <a:t>SimplifyCFG</a:t>
            </a:r>
            <a:r>
              <a:rPr lang="en-US" dirty="0"/>
              <a:t> bug</a:t>
            </a:r>
          </a:p>
        </p:txBody>
      </p:sp>
      <p:sp>
        <p:nvSpPr>
          <p:cNvPr id="15" name="TextBox 14">
            <a:extLst>
              <a:ext uri="{FF2B5EF4-FFF2-40B4-BE49-F238E27FC236}">
                <a16:creationId xmlns:a16="http://schemas.microsoft.com/office/drawing/2014/main" id="{A984221A-C157-47CB-8F9E-0863E10BB101}"/>
              </a:ext>
            </a:extLst>
          </p:cNvPr>
          <p:cNvSpPr txBox="1"/>
          <p:nvPr/>
        </p:nvSpPr>
        <p:spPr>
          <a:xfrm>
            <a:off x="9914021" y="2656484"/>
            <a:ext cx="2020938" cy="923330"/>
          </a:xfrm>
          <a:prstGeom prst="rect">
            <a:avLst/>
          </a:prstGeom>
          <a:noFill/>
        </p:spPr>
        <p:txBody>
          <a:bodyPr wrap="none" rtlCol="0">
            <a:spAutoFit/>
          </a:bodyPr>
          <a:lstStyle/>
          <a:p>
            <a:r>
              <a:rPr lang="en-US" dirty="0"/>
              <a:t>Fix long-standing</a:t>
            </a:r>
            <a:br>
              <a:rPr lang="en-US" dirty="0"/>
            </a:br>
            <a:r>
              <a:rPr lang="en-US" dirty="0" err="1"/>
              <a:t>InstCombine</a:t>
            </a:r>
            <a:r>
              <a:rPr lang="en-US" dirty="0"/>
              <a:t> bug re</a:t>
            </a:r>
            <a:br>
              <a:rPr lang="en-US" dirty="0"/>
            </a:br>
            <a:r>
              <a:rPr lang="en-US" dirty="0"/>
              <a:t>select instruction</a:t>
            </a:r>
          </a:p>
        </p:txBody>
      </p:sp>
      <p:cxnSp>
        <p:nvCxnSpPr>
          <p:cNvPr id="16" name="Straight Arrow Connector 15">
            <a:extLst>
              <a:ext uri="{FF2B5EF4-FFF2-40B4-BE49-F238E27FC236}">
                <a16:creationId xmlns:a16="http://schemas.microsoft.com/office/drawing/2014/main" id="{9CD945AF-79A4-4AA9-AEC7-04444C376B67}"/>
              </a:ext>
            </a:extLst>
          </p:cNvPr>
          <p:cNvCxnSpPr>
            <a:cxnSpLocks/>
            <a:stCxn id="15" idx="1"/>
          </p:cNvCxnSpPr>
          <p:nvPr/>
        </p:nvCxnSpPr>
        <p:spPr>
          <a:xfrm flipH="1">
            <a:off x="9310167" y="3118149"/>
            <a:ext cx="603854" cy="531427"/>
          </a:xfrm>
          <a:prstGeom prst="straightConnector1">
            <a:avLst/>
          </a:prstGeom>
          <a:ln w="28575">
            <a:solidFill>
              <a:srgbClr val="00B050"/>
            </a:solidFill>
            <a:tailEnd type="triangle"/>
          </a:ln>
        </p:spPr>
        <p:style>
          <a:lnRef idx="1">
            <a:schemeClr val="accent1"/>
          </a:lnRef>
          <a:fillRef idx="0">
            <a:schemeClr val="accent1"/>
          </a:fillRef>
          <a:effectRef idx="0">
            <a:schemeClr val="accent1"/>
          </a:effectRef>
          <a:fontRef idx="minor">
            <a:schemeClr val="tx1"/>
          </a:fontRef>
        </p:style>
      </p:cxnSp>
      <p:cxnSp>
        <p:nvCxnSpPr>
          <p:cNvPr id="19" name="Straight Arrow Connector 18">
            <a:extLst>
              <a:ext uri="{FF2B5EF4-FFF2-40B4-BE49-F238E27FC236}">
                <a16:creationId xmlns:a16="http://schemas.microsoft.com/office/drawing/2014/main" id="{2CE85829-5DD9-4167-98B4-07C4C12270AC}"/>
              </a:ext>
            </a:extLst>
          </p:cNvPr>
          <p:cNvCxnSpPr>
            <a:cxnSpLocks/>
          </p:cNvCxnSpPr>
          <p:nvPr/>
        </p:nvCxnSpPr>
        <p:spPr>
          <a:xfrm flipH="1" flipV="1">
            <a:off x="9438502" y="4040287"/>
            <a:ext cx="660004" cy="279980"/>
          </a:xfrm>
          <a:prstGeom prst="straightConnector1">
            <a:avLst/>
          </a:prstGeom>
          <a:ln w="28575">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22" name="TextBox 21">
            <a:extLst>
              <a:ext uri="{FF2B5EF4-FFF2-40B4-BE49-F238E27FC236}">
                <a16:creationId xmlns:a16="http://schemas.microsoft.com/office/drawing/2014/main" id="{58677DD2-EC90-4BD5-83F2-B164066DD60E}"/>
              </a:ext>
            </a:extLst>
          </p:cNvPr>
          <p:cNvSpPr txBox="1"/>
          <p:nvPr/>
        </p:nvSpPr>
        <p:spPr>
          <a:xfrm>
            <a:off x="9657698" y="4320266"/>
            <a:ext cx="2516971" cy="1200329"/>
          </a:xfrm>
          <a:prstGeom prst="rect">
            <a:avLst/>
          </a:prstGeom>
          <a:noFill/>
        </p:spPr>
        <p:txBody>
          <a:bodyPr wrap="none" rtlCol="0">
            <a:spAutoFit/>
          </a:bodyPr>
          <a:lstStyle/>
          <a:p>
            <a:r>
              <a:rPr lang="en-US" dirty="0"/>
              <a:t>Fix regression in Alive2</a:t>
            </a:r>
            <a:br>
              <a:rPr lang="en-US" dirty="0"/>
            </a:br>
            <a:r>
              <a:rPr lang="en-US" dirty="0"/>
              <a:t>when passing null</a:t>
            </a:r>
            <a:br>
              <a:rPr lang="en-US" dirty="0"/>
            </a:br>
            <a:r>
              <a:rPr lang="en-US" dirty="0"/>
              <a:t>pointers as arguments to</a:t>
            </a:r>
            <a:br>
              <a:rPr lang="en-US" dirty="0"/>
            </a:br>
            <a:r>
              <a:rPr lang="en-US" dirty="0"/>
              <a:t>function calls</a:t>
            </a:r>
          </a:p>
        </p:txBody>
      </p:sp>
      <p:sp>
        <p:nvSpPr>
          <p:cNvPr id="26" name="TextBox 25">
            <a:extLst>
              <a:ext uri="{FF2B5EF4-FFF2-40B4-BE49-F238E27FC236}">
                <a16:creationId xmlns:a16="http://schemas.microsoft.com/office/drawing/2014/main" id="{0D2AEC3E-EBA8-4150-8174-65D8703A3938}"/>
              </a:ext>
            </a:extLst>
          </p:cNvPr>
          <p:cNvSpPr txBox="1"/>
          <p:nvPr/>
        </p:nvSpPr>
        <p:spPr>
          <a:xfrm>
            <a:off x="5221955" y="1662735"/>
            <a:ext cx="2566408" cy="646331"/>
          </a:xfrm>
          <a:prstGeom prst="rect">
            <a:avLst/>
          </a:prstGeom>
          <a:noFill/>
        </p:spPr>
        <p:txBody>
          <a:bodyPr wrap="none" rtlCol="0">
            <a:spAutoFit/>
          </a:bodyPr>
          <a:lstStyle/>
          <a:p>
            <a:r>
              <a:rPr lang="en-US" dirty="0"/>
              <a:t>LLVM adds new unit tests</a:t>
            </a:r>
            <a:br>
              <a:rPr lang="en-US" dirty="0"/>
            </a:br>
            <a:r>
              <a:rPr lang="en-US" dirty="0"/>
              <a:t>for select issues</a:t>
            </a:r>
          </a:p>
        </p:txBody>
      </p:sp>
      <p:cxnSp>
        <p:nvCxnSpPr>
          <p:cNvPr id="27" name="Straight Arrow Connector 26">
            <a:extLst>
              <a:ext uri="{FF2B5EF4-FFF2-40B4-BE49-F238E27FC236}">
                <a16:creationId xmlns:a16="http://schemas.microsoft.com/office/drawing/2014/main" id="{20DBF481-1DE7-430B-8EF3-872A62359FDD}"/>
              </a:ext>
            </a:extLst>
          </p:cNvPr>
          <p:cNvCxnSpPr>
            <a:cxnSpLocks/>
          </p:cNvCxnSpPr>
          <p:nvPr/>
        </p:nvCxnSpPr>
        <p:spPr>
          <a:xfrm>
            <a:off x="6625389" y="2309066"/>
            <a:ext cx="930443" cy="1270748"/>
          </a:xfrm>
          <a:prstGeom prst="straightConnector1">
            <a:avLst/>
          </a:prstGeom>
          <a:ln w="28575">
            <a:solidFill>
              <a:srgbClr val="00B050"/>
            </a:solidFill>
            <a:tailEnd type="triangle"/>
          </a:ln>
        </p:spPr>
        <p:style>
          <a:lnRef idx="1">
            <a:schemeClr val="accent1"/>
          </a:lnRef>
          <a:fillRef idx="0">
            <a:schemeClr val="accent1"/>
          </a:fillRef>
          <a:effectRef idx="0">
            <a:schemeClr val="accent1"/>
          </a:effectRef>
          <a:fontRef idx="minor">
            <a:schemeClr val="tx1"/>
          </a:fontRef>
        </p:style>
      </p:cxnSp>
      <p:sp>
        <p:nvSpPr>
          <p:cNvPr id="33" name="TextBox 32">
            <a:extLst>
              <a:ext uri="{FF2B5EF4-FFF2-40B4-BE49-F238E27FC236}">
                <a16:creationId xmlns:a16="http://schemas.microsoft.com/office/drawing/2014/main" id="{490392DD-B636-4656-B15F-8D54D0188C12}"/>
              </a:ext>
            </a:extLst>
          </p:cNvPr>
          <p:cNvSpPr txBox="1"/>
          <p:nvPr/>
        </p:nvSpPr>
        <p:spPr>
          <a:xfrm>
            <a:off x="180758" y="1749609"/>
            <a:ext cx="4297267" cy="646331"/>
          </a:xfrm>
          <a:prstGeom prst="rect">
            <a:avLst/>
          </a:prstGeom>
          <a:noFill/>
        </p:spPr>
        <p:txBody>
          <a:bodyPr wrap="none" rtlCol="0">
            <a:spAutoFit/>
          </a:bodyPr>
          <a:lstStyle/>
          <a:p>
            <a:r>
              <a:rPr lang="en-US" dirty="0"/>
              <a:t>Alive2 adds support for more LLVM features</a:t>
            </a:r>
            <a:br>
              <a:rPr lang="en-US" dirty="0"/>
            </a:br>
            <a:r>
              <a:rPr lang="en-US" dirty="0"/>
              <a:t>Finds new bugs in LLVM; fixed at same pace</a:t>
            </a:r>
          </a:p>
        </p:txBody>
      </p:sp>
      <p:cxnSp>
        <p:nvCxnSpPr>
          <p:cNvPr id="34" name="Straight Arrow Connector 33">
            <a:extLst>
              <a:ext uri="{FF2B5EF4-FFF2-40B4-BE49-F238E27FC236}">
                <a16:creationId xmlns:a16="http://schemas.microsoft.com/office/drawing/2014/main" id="{28D7897C-3758-4F1D-848A-E9CC6457EB22}"/>
              </a:ext>
            </a:extLst>
          </p:cNvPr>
          <p:cNvCxnSpPr>
            <a:cxnSpLocks/>
            <a:stCxn id="33" idx="2"/>
          </p:cNvCxnSpPr>
          <p:nvPr/>
        </p:nvCxnSpPr>
        <p:spPr>
          <a:xfrm>
            <a:off x="2329392" y="2395940"/>
            <a:ext cx="822882" cy="1644347"/>
          </a:xfrm>
          <a:prstGeom prst="straightConnector1">
            <a:avLst/>
          </a:prstGeom>
          <a:ln w="28575">
            <a:solidFill>
              <a:srgbClr val="00B050"/>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89156185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3"/>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6"/>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2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1"/>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9"/>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5"/>
                                        </p:tgtEl>
                                        <p:attrNameLst>
                                          <p:attrName>style.visibility</p:attrName>
                                        </p:attrNameLst>
                                      </p:cBhvr>
                                      <p:to>
                                        <p:strVal val="visible"/>
                                      </p:to>
                                    </p:set>
                                  </p:childTnLst>
                                </p:cTn>
                              </p:par>
                              <p:par>
                                <p:cTn id="25" presetID="1" presetClass="entr" presetSubtype="0" fill="hold" nodeType="withEffect">
                                  <p:stCondLst>
                                    <p:cond delay="0"/>
                                  </p:stCondLst>
                                  <p:childTnLst>
                                    <p:set>
                                      <p:cBhvr>
                                        <p:cTn id="26" dur="1" fill="hold">
                                          <p:stCondLst>
                                            <p:cond delay="0"/>
                                          </p:stCondLst>
                                        </p:cTn>
                                        <p:tgtEl>
                                          <p:spTgt spid="16"/>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22"/>
                                        </p:tgtEl>
                                        <p:attrNameLst>
                                          <p:attrName>style.visibility</p:attrName>
                                        </p:attrNameLst>
                                      </p:cBhvr>
                                      <p:to>
                                        <p:strVal val="visible"/>
                                      </p:to>
                                    </p:set>
                                  </p:childTnLst>
                                </p:cTn>
                              </p:par>
                              <p:par>
                                <p:cTn id="31" presetID="1" presetClass="entr" presetSubtype="0" fill="hold" nodeType="withEffect">
                                  <p:stCondLst>
                                    <p:cond delay="0"/>
                                  </p:stCondLst>
                                  <p:childTnLst>
                                    <p:set>
                                      <p:cBhvr>
                                        <p:cTn id="32"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1" grpId="0"/>
      <p:bldP spid="15" grpId="0"/>
      <p:bldP spid="22" grpId="0"/>
      <p:bldP spid="26" grpId="0"/>
      <p:bldP spid="33"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9152BC-9FE6-40CF-9BD9-804B9AD8908B}"/>
              </a:ext>
            </a:extLst>
          </p:cNvPr>
          <p:cNvSpPr>
            <a:spLocks noGrp="1"/>
          </p:cNvSpPr>
          <p:nvPr>
            <p:ph type="title"/>
          </p:nvPr>
        </p:nvSpPr>
        <p:spPr/>
        <p:txBody>
          <a:bodyPr/>
          <a:lstStyle/>
          <a:p>
            <a:r>
              <a:rPr lang="en-US" dirty="0"/>
              <a:t>Alive2</a:t>
            </a:r>
          </a:p>
        </p:txBody>
      </p:sp>
      <p:sp>
        <p:nvSpPr>
          <p:cNvPr id="3" name="Content Placeholder 2">
            <a:extLst>
              <a:ext uri="{FF2B5EF4-FFF2-40B4-BE49-F238E27FC236}">
                <a16:creationId xmlns:a16="http://schemas.microsoft.com/office/drawing/2014/main" id="{A51B3157-0AEB-4EF5-80BF-838367EDD681}"/>
              </a:ext>
            </a:extLst>
          </p:cNvPr>
          <p:cNvSpPr>
            <a:spLocks noGrp="1"/>
          </p:cNvSpPr>
          <p:nvPr>
            <p:ph idx="1"/>
          </p:nvPr>
        </p:nvSpPr>
        <p:spPr>
          <a:xfrm>
            <a:off x="838200" y="1825624"/>
            <a:ext cx="6573253" cy="4775701"/>
          </a:xfrm>
        </p:spPr>
        <p:txBody>
          <a:bodyPr>
            <a:normAutofit lnSpcReduction="10000"/>
          </a:bodyPr>
          <a:lstStyle/>
          <a:p>
            <a:r>
              <a:rPr lang="en-US" dirty="0"/>
              <a:t>Ensure LLVM adheres to </a:t>
            </a:r>
            <a:r>
              <a:rPr lang="en-US" b="1" dirty="0"/>
              <a:t>a</a:t>
            </a:r>
            <a:r>
              <a:rPr lang="en-US" dirty="0"/>
              <a:t> specification</a:t>
            </a:r>
          </a:p>
          <a:p>
            <a:r>
              <a:rPr lang="en-US" dirty="0"/>
              <a:t>We reported 54 bugs in LLVM so far</a:t>
            </a:r>
          </a:p>
          <a:p>
            <a:r>
              <a:rPr lang="en-US" dirty="0"/>
              <a:t>Adding support for an LLVM feature usually uncovers some bugs in LLVM</a:t>
            </a:r>
          </a:p>
          <a:p>
            <a:r>
              <a:rPr lang="en-US" dirty="0"/>
              <a:t>Actively used by LLVM developers</a:t>
            </a:r>
          </a:p>
          <a:p>
            <a:endParaRPr lang="en-US" dirty="0"/>
          </a:p>
          <a:p>
            <a:r>
              <a:rPr lang="en-US" dirty="0"/>
              <a:t>Requires zero changes to LLVM</a:t>
            </a:r>
          </a:p>
          <a:p>
            <a:r>
              <a:rPr lang="en-US" dirty="0"/>
              <a:t>Fully automatic</a:t>
            </a:r>
          </a:p>
          <a:p>
            <a:r>
              <a:rPr lang="en-US" dirty="0"/>
              <a:t>Easy to use with clang/opt plugins</a:t>
            </a:r>
          </a:p>
          <a:p>
            <a:r>
              <a:rPr lang="en-US" dirty="0"/>
              <a:t>Very low false-positive rate</a:t>
            </a:r>
          </a:p>
        </p:txBody>
      </p:sp>
      <p:grpSp>
        <p:nvGrpSpPr>
          <p:cNvPr id="4" name="Group 3">
            <a:extLst>
              <a:ext uri="{FF2B5EF4-FFF2-40B4-BE49-F238E27FC236}">
                <a16:creationId xmlns:a16="http://schemas.microsoft.com/office/drawing/2014/main" id="{F78D589F-A7FE-463F-ABCC-AD309FCE7D12}"/>
              </a:ext>
            </a:extLst>
          </p:cNvPr>
          <p:cNvGrpSpPr/>
          <p:nvPr/>
        </p:nvGrpSpPr>
        <p:grpSpPr>
          <a:xfrm>
            <a:off x="7972925" y="284914"/>
            <a:ext cx="3889875" cy="4003540"/>
            <a:chOff x="633999" y="688776"/>
            <a:chExt cx="5462001" cy="4956765"/>
          </a:xfrm>
        </p:grpSpPr>
        <p:pic>
          <p:nvPicPr>
            <p:cNvPr id="5" name="Picture 4" descr="A close up of a logo&#10;&#10;Description automatically generated">
              <a:extLst>
                <a:ext uri="{FF2B5EF4-FFF2-40B4-BE49-F238E27FC236}">
                  <a16:creationId xmlns:a16="http://schemas.microsoft.com/office/drawing/2014/main" id="{AA0DCA8C-EC0E-42BD-98D2-CE368D47512C}"/>
                </a:ext>
              </a:extLst>
            </p:cNvPr>
            <p:cNvPicPr>
              <a:picLocks noChangeAspect="1"/>
            </p:cNvPicPr>
            <p:nvPr/>
          </p:nvPicPr>
          <p:blipFill rotWithShape="1">
            <a:blip r:embed="rId3">
              <a:extLst>
                <a:ext uri="{28A0092B-C50C-407E-A947-70E740481C1C}">
                  <a14:useLocalDpi xmlns:a14="http://schemas.microsoft.com/office/drawing/2010/main" val="0"/>
                </a:ext>
              </a:extLst>
            </a:blip>
            <a:stretch/>
          </p:blipFill>
          <p:spPr>
            <a:xfrm>
              <a:off x="633999" y="688776"/>
              <a:ext cx="5462001" cy="4956765"/>
            </a:xfrm>
            <a:prstGeom prst="rect">
              <a:avLst/>
            </a:prstGeom>
          </p:spPr>
        </p:pic>
        <p:sp>
          <p:nvSpPr>
            <p:cNvPr id="6" name="TextBox 5">
              <a:extLst>
                <a:ext uri="{FF2B5EF4-FFF2-40B4-BE49-F238E27FC236}">
                  <a16:creationId xmlns:a16="http://schemas.microsoft.com/office/drawing/2014/main" id="{C11CF033-A670-49A2-912A-27D8D0C09A7E}"/>
                </a:ext>
              </a:extLst>
            </p:cNvPr>
            <p:cNvSpPr txBox="1"/>
            <p:nvPr/>
          </p:nvSpPr>
          <p:spPr>
            <a:xfrm rot="20114152">
              <a:off x="4586070" y="3244649"/>
              <a:ext cx="168193" cy="461665"/>
            </a:xfrm>
            <a:prstGeom prst="rect">
              <a:avLst/>
            </a:prstGeom>
            <a:noFill/>
          </p:spPr>
          <p:txBody>
            <a:bodyPr wrap="square" rtlCol="0">
              <a:spAutoFit/>
            </a:bodyPr>
            <a:lstStyle/>
            <a:p>
              <a:pPr>
                <a:spcAft>
                  <a:spcPts val="600"/>
                </a:spcAft>
              </a:pPr>
              <a:r>
                <a:rPr lang="en-US" sz="2400" b="1" dirty="0">
                  <a:solidFill>
                    <a:srgbClr val="66FF33"/>
                  </a:solidFill>
                  <a:effectLst>
                    <a:outerShdw blurRad="38100" dist="38100" dir="2700000" algn="tl">
                      <a:srgbClr val="000000">
                        <a:alpha val="43137"/>
                      </a:srgbClr>
                    </a:outerShdw>
                  </a:effectLst>
                  <a:latin typeface="Lucida Handwriting" panose="03010101010101010101" pitchFamily="66" charset="0"/>
                </a:rPr>
                <a:t>2</a:t>
              </a:r>
            </a:p>
          </p:txBody>
        </p:sp>
      </p:grpSp>
      <p:sp>
        <p:nvSpPr>
          <p:cNvPr id="8" name="TextBox 7">
            <a:extLst>
              <a:ext uri="{FF2B5EF4-FFF2-40B4-BE49-F238E27FC236}">
                <a16:creationId xmlns:a16="http://schemas.microsoft.com/office/drawing/2014/main" id="{B8499423-570A-43C4-9506-D6B55DE5D14B}"/>
              </a:ext>
            </a:extLst>
          </p:cNvPr>
          <p:cNvSpPr txBox="1"/>
          <p:nvPr/>
        </p:nvSpPr>
        <p:spPr>
          <a:xfrm>
            <a:off x="8791073" y="4404461"/>
            <a:ext cx="2735179" cy="369332"/>
          </a:xfrm>
          <a:prstGeom prst="rect">
            <a:avLst/>
          </a:prstGeom>
          <a:noFill/>
        </p:spPr>
        <p:txBody>
          <a:bodyPr wrap="square">
            <a:spAutoFit/>
          </a:bodyPr>
          <a:lstStyle/>
          <a:p>
            <a:r>
              <a:rPr lang="en-US" dirty="0">
                <a:hlinkClick r:id="rId4"/>
              </a:rPr>
              <a:t>https://alive2.llvm.org</a:t>
            </a:r>
            <a:endParaRPr lang="en-US" dirty="0"/>
          </a:p>
        </p:txBody>
      </p:sp>
      <p:sp>
        <p:nvSpPr>
          <p:cNvPr id="12" name="TextBox 11">
            <a:extLst>
              <a:ext uri="{FF2B5EF4-FFF2-40B4-BE49-F238E27FC236}">
                <a16:creationId xmlns:a16="http://schemas.microsoft.com/office/drawing/2014/main" id="{47FAE781-7F1F-41EE-A228-185B023FDE9F}"/>
              </a:ext>
            </a:extLst>
          </p:cNvPr>
          <p:cNvSpPr txBox="1"/>
          <p:nvPr/>
        </p:nvSpPr>
        <p:spPr>
          <a:xfrm>
            <a:off x="8061324" y="4775060"/>
            <a:ext cx="3889875" cy="369332"/>
          </a:xfrm>
          <a:prstGeom prst="rect">
            <a:avLst/>
          </a:prstGeom>
          <a:noFill/>
        </p:spPr>
        <p:txBody>
          <a:bodyPr wrap="square">
            <a:spAutoFit/>
          </a:bodyPr>
          <a:lstStyle/>
          <a:p>
            <a:r>
              <a:rPr lang="en-US" dirty="0">
                <a:hlinkClick r:id="rId5"/>
              </a:rPr>
              <a:t>https://github.com/AliveToolkit/alive2</a:t>
            </a:r>
            <a:endParaRPr lang="en-US" dirty="0"/>
          </a:p>
        </p:txBody>
      </p:sp>
    </p:spTree>
    <p:extLst>
      <p:ext uri="{BB962C8B-B14F-4D97-AF65-F5344CB8AC3E}">
        <p14:creationId xmlns:p14="http://schemas.microsoft.com/office/powerpoint/2010/main" val="13525235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5" end="5"/>
                                            </p:txEl>
                                          </p:spTgt>
                                        </p:tgtEl>
                                        <p:attrNameLst>
                                          <p:attrName>style.visibility</p:attrName>
                                        </p:attrNameLst>
                                      </p:cBhvr>
                                      <p:to>
                                        <p:strVal val="visible"/>
                                      </p:to>
                                    </p:set>
                                  </p:childTnLst>
                                </p:cTn>
                              </p:par>
                              <p:par>
                                <p:cTn id="7" presetID="1" presetClass="entr" presetSubtype="0" fill="hold" nodeType="withEffect">
                                  <p:stCondLst>
                                    <p:cond delay="0"/>
                                  </p:stCondLst>
                                  <p:childTnLst>
                                    <p:set>
                                      <p:cBhvr>
                                        <p:cTn id="8" dur="1" fill="hold">
                                          <p:stCondLst>
                                            <p:cond delay="0"/>
                                          </p:stCondLst>
                                        </p:cTn>
                                        <p:tgtEl>
                                          <p:spTgt spid="3">
                                            <p:txEl>
                                              <p:pRg st="6" end="6"/>
                                            </p:txEl>
                                          </p:spTgt>
                                        </p:tgtEl>
                                        <p:attrNameLst>
                                          <p:attrName>style.visibility</p:attrName>
                                        </p:attrNameLst>
                                      </p:cBhvr>
                                      <p:to>
                                        <p:strVal val="visible"/>
                                      </p:to>
                                    </p:set>
                                  </p:childTnLst>
                                </p:cTn>
                              </p:par>
                              <p:par>
                                <p:cTn id="9" presetID="1" presetClass="entr" presetSubtype="0" fill="hold" nodeType="withEffect">
                                  <p:stCondLst>
                                    <p:cond delay="0"/>
                                  </p:stCondLst>
                                  <p:childTnLst>
                                    <p:set>
                                      <p:cBhvr>
                                        <p:cTn id="10" dur="1" fill="hold">
                                          <p:stCondLst>
                                            <p:cond delay="0"/>
                                          </p:stCondLst>
                                        </p:cTn>
                                        <p:tgtEl>
                                          <p:spTgt spid="3">
                                            <p:txEl>
                                              <p:pRg st="7" end="7"/>
                                            </p:txEl>
                                          </p:spTgt>
                                        </p:tgtEl>
                                        <p:attrNameLst>
                                          <p:attrName>style.visibility</p:attrName>
                                        </p:attrNameLst>
                                      </p:cBhvr>
                                      <p:to>
                                        <p:strVal val="visible"/>
                                      </p:to>
                                    </p:set>
                                  </p:childTnLst>
                                </p:cTn>
                              </p:par>
                              <p:par>
                                <p:cTn id="11" presetID="1" presetClass="entr" presetSubtype="0" fill="hold" nodeType="withEffect">
                                  <p:stCondLst>
                                    <p:cond delay="0"/>
                                  </p:stCondLst>
                                  <p:childTnLst>
                                    <p:set>
                                      <p:cBhvr>
                                        <p:cTn id="12" dur="1" fill="hold">
                                          <p:stCondLst>
                                            <p:cond delay="0"/>
                                          </p:stCondLst>
                                        </p:cTn>
                                        <p:tgtEl>
                                          <p:spTgt spid="3">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FF009-52C1-49FD-988A-A3B41D3AF8A5}"/>
              </a:ext>
            </a:extLst>
          </p:cNvPr>
          <p:cNvSpPr>
            <a:spLocks noGrp="1"/>
          </p:cNvSpPr>
          <p:nvPr>
            <p:ph type="title"/>
          </p:nvPr>
        </p:nvSpPr>
        <p:spPr/>
        <p:txBody>
          <a:bodyPr/>
          <a:lstStyle/>
          <a:p>
            <a:endParaRPr lang="en-US"/>
          </a:p>
        </p:txBody>
      </p:sp>
      <p:sp>
        <p:nvSpPr>
          <p:cNvPr id="3" name="Content Placeholder 2">
            <a:extLst>
              <a:ext uri="{FF2B5EF4-FFF2-40B4-BE49-F238E27FC236}">
                <a16:creationId xmlns:a16="http://schemas.microsoft.com/office/drawing/2014/main" id="{B91668DD-8322-4B44-8663-75C76211FAB4}"/>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4833930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0">
  <p:cSld>
    <p:bg>
      <p:bgPr>
        <a:solidFill>
          <a:schemeClr val="bg1"/>
        </a:solidFill>
        <a:effectLst/>
      </p:bgPr>
    </p:bg>
    <p:spTree>
      <p:nvGrpSpPr>
        <p:cNvPr id="1" name=""/>
        <p:cNvGrpSpPr/>
        <p:nvPr/>
      </p:nvGrpSpPr>
      <p:grpSpPr>
        <a:xfrm>
          <a:off x="0" y="0"/>
          <a:ext cx="0" cy="0"/>
          <a:chOff x="0" y="0"/>
          <a:chExt cx="0" cy="0"/>
        </a:xfrm>
      </p:grpSpPr>
      <p:sp>
        <p:nvSpPr>
          <p:cNvPr id="35" name="Down Arrow 7">
            <a:extLst>
              <a:ext uri="{FF2B5EF4-FFF2-40B4-BE49-F238E27FC236}">
                <a16:creationId xmlns:a16="http://schemas.microsoft.com/office/drawing/2014/main" id="{73DE2CFE-42F2-48F0-8706-5264E012B10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6200000">
            <a:off x="1288521" y="381403"/>
            <a:ext cx="2200313" cy="3342508"/>
          </a:xfrm>
          <a:prstGeom prst="downArrow">
            <a:avLst>
              <a:gd name="adj1" fmla="val 100000"/>
              <a:gd name="adj2" fmla="val 15788"/>
            </a:avLst>
          </a:prstGeom>
          <a:solidFill>
            <a:srgbClr val="404040"/>
          </a:solidFill>
          <a:ln w="5397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Title 1">
            <a:extLst>
              <a:ext uri="{FF2B5EF4-FFF2-40B4-BE49-F238E27FC236}">
                <a16:creationId xmlns:a16="http://schemas.microsoft.com/office/drawing/2014/main" id="{7015DA6F-68F0-4EFE-B473-41F65E2C8690}"/>
              </a:ext>
            </a:extLst>
          </p:cNvPr>
          <p:cNvSpPr>
            <a:spLocks noGrp="1"/>
          </p:cNvSpPr>
          <p:nvPr>
            <p:ph type="title"/>
          </p:nvPr>
        </p:nvSpPr>
        <p:spPr>
          <a:xfrm>
            <a:off x="966952" y="1204108"/>
            <a:ext cx="2669406" cy="1781175"/>
          </a:xfrm>
        </p:spPr>
        <p:txBody>
          <a:bodyPr vert="horz" lIns="91440" tIns="45720" rIns="91440" bIns="45720" rtlCol="0" anchor="ctr">
            <a:normAutofit/>
          </a:bodyPr>
          <a:lstStyle/>
          <a:p>
            <a:r>
              <a:rPr lang="en-US" sz="3200" kern="1200">
                <a:solidFill>
                  <a:srgbClr val="FFFFFF"/>
                </a:solidFill>
                <a:latin typeface="+mj-lt"/>
                <a:ea typeface="+mj-ea"/>
                <a:cs typeface="+mj-cs"/>
              </a:rPr>
              <a:t>Semantics of corner cases?</a:t>
            </a:r>
          </a:p>
        </p:txBody>
      </p:sp>
      <p:sp>
        <p:nvSpPr>
          <p:cNvPr id="7" name="TextBox 6">
            <a:extLst>
              <a:ext uri="{FF2B5EF4-FFF2-40B4-BE49-F238E27FC236}">
                <a16:creationId xmlns:a16="http://schemas.microsoft.com/office/drawing/2014/main" id="{535FE6C6-4C98-4B52-ABD9-988372F29F6F}"/>
              </a:ext>
            </a:extLst>
          </p:cNvPr>
          <p:cNvSpPr txBox="1"/>
          <p:nvPr/>
        </p:nvSpPr>
        <p:spPr>
          <a:xfrm>
            <a:off x="966952" y="3528623"/>
            <a:ext cx="2669407" cy="2427333"/>
          </a:xfrm>
          <a:prstGeom prst="rect">
            <a:avLst/>
          </a:prstGeom>
        </p:spPr>
        <p:txBody>
          <a:bodyPr vert="horz" lIns="91440" tIns="45720" rIns="91440" bIns="45720" rtlCol="0">
            <a:normAutofit/>
          </a:bodyPr>
          <a:lstStyle/>
          <a:p>
            <a:pPr>
              <a:lnSpc>
                <a:spcPct val="90000"/>
              </a:lnSpc>
              <a:spcAft>
                <a:spcPts val="600"/>
              </a:spcAft>
            </a:pPr>
            <a:r>
              <a:rPr lang="en-US" dirty="0"/>
              <a:t>What’s the result of:</a:t>
            </a:r>
          </a:p>
          <a:p>
            <a:pPr>
              <a:lnSpc>
                <a:spcPct val="90000"/>
              </a:lnSpc>
              <a:spcAft>
                <a:spcPts val="600"/>
              </a:spcAft>
            </a:pPr>
            <a:r>
              <a:rPr lang="en-US" sz="1600" dirty="0">
                <a:solidFill>
                  <a:srgbClr val="0000FF"/>
                </a:solidFill>
                <a:latin typeface="Consolas" panose="020B0609020204030204" pitchFamily="49" charset="0"/>
              </a:rPr>
              <a:t>and</a:t>
            </a:r>
            <a:r>
              <a:rPr lang="en-US" sz="1600" dirty="0">
                <a:latin typeface="Consolas" panose="020B0609020204030204" pitchFamily="49" charset="0"/>
              </a:rPr>
              <a:t> </a:t>
            </a:r>
            <a:r>
              <a:rPr lang="en-US" sz="1600" dirty="0">
                <a:solidFill>
                  <a:srgbClr val="008000"/>
                </a:solidFill>
                <a:latin typeface="Consolas" panose="020B0609020204030204" pitchFamily="49" charset="0"/>
              </a:rPr>
              <a:t>i8</a:t>
            </a:r>
            <a:r>
              <a:rPr lang="en-US" sz="1600" dirty="0">
                <a:latin typeface="Consolas" panose="020B0609020204030204" pitchFamily="49" charset="0"/>
              </a:rPr>
              <a:t> %x, </a:t>
            </a:r>
            <a:r>
              <a:rPr lang="en-US" sz="1600" dirty="0">
                <a:solidFill>
                  <a:srgbClr val="0000FF"/>
                </a:solidFill>
                <a:latin typeface="Consolas" panose="020B0609020204030204" pitchFamily="49" charset="0"/>
              </a:rPr>
              <a:t>poison</a:t>
            </a:r>
            <a:br>
              <a:rPr lang="en-US" sz="1600" dirty="0">
                <a:latin typeface="Consolas" panose="020B0609020204030204" pitchFamily="49" charset="0"/>
              </a:rPr>
            </a:br>
            <a:r>
              <a:rPr lang="en-US" sz="1600" dirty="0">
                <a:solidFill>
                  <a:srgbClr val="0000FF"/>
                </a:solidFill>
                <a:latin typeface="Consolas" panose="020B0609020204030204" pitchFamily="49" charset="0"/>
              </a:rPr>
              <a:t>and</a:t>
            </a:r>
            <a:r>
              <a:rPr lang="en-US" sz="1600" dirty="0">
                <a:latin typeface="Consolas" panose="020B0609020204030204" pitchFamily="49" charset="0"/>
              </a:rPr>
              <a:t> </a:t>
            </a:r>
            <a:r>
              <a:rPr lang="en-US" sz="1600" dirty="0">
                <a:solidFill>
                  <a:srgbClr val="008000"/>
                </a:solidFill>
                <a:latin typeface="Consolas" panose="020B0609020204030204" pitchFamily="49" charset="0"/>
              </a:rPr>
              <a:t>i1</a:t>
            </a:r>
            <a:r>
              <a:rPr lang="en-US" sz="1600" dirty="0">
                <a:latin typeface="Consolas" panose="020B0609020204030204" pitchFamily="49" charset="0"/>
              </a:rPr>
              <a:t> </a:t>
            </a:r>
            <a:r>
              <a:rPr lang="en-US" sz="1600" dirty="0">
                <a:solidFill>
                  <a:srgbClr val="0000FF"/>
                </a:solidFill>
                <a:latin typeface="Consolas" panose="020B0609020204030204" pitchFamily="49" charset="0"/>
              </a:rPr>
              <a:t>false</a:t>
            </a:r>
            <a:r>
              <a:rPr lang="en-US" sz="1600" dirty="0">
                <a:latin typeface="Consolas" panose="020B0609020204030204" pitchFamily="49" charset="0"/>
              </a:rPr>
              <a:t>, </a:t>
            </a:r>
            <a:r>
              <a:rPr lang="en-US" sz="1600" dirty="0">
                <a:solidFill>
                  <a:srgbClr val="0000FF"/>
                </a:solidFill>
                <a:latin typeface="Consolas" panose="020B0609020204030204" pitchFamily="49" charset="0"/>
              </a:rPr>
              <a:t>poison</a:t>
            </a:r>
            <a:br>
              <a:rPr lang="en-US" sz="1600" dirty="0">
                <a:latin typeface="Consolas" panose="020B0609020204030204" pitchFamily="49" charset="0"/>
              </a:rPr>
            </a:br>
            <a:r>
              <a:rPr lang="en-US" sz="1600" dirty="0">
                <a:solidFill>
                  <a:srgbClr val="0000FF"/>
                </a:solidFill>
                <a:latin typeface="Consolas" panose="020B0609020204030204" pitchFamily="49" charset="0"/>
              </a:rPr>
              <a:t>and</a:t>
            </a:r>
            <a:r>
              <a:rPr lang="en-US" sz="1600" dirty="0">
                <a:latin typeface="Consolas" panose="020B0609020204030204" pitchFamily="49" charset="0"/>
              </a:rPr>
              <a:t> </a:t>
            </a:r>
            <a:r>
              <a:rPr lang="en-US" sz="1600" dirty="0">
                <a:solidFill>
                  <a:srgbClr val="008000"/>
                </a:solidFill>
                <a:latin typeface="Consolas" panose="020B0609020204030204" pitchFamily="49" charset="0"/>
              </a:rPr>
              <a:t>i32</a:t>
            </a:r>
            <a:r>
              <a:rPr lang="en-US" sz="1600" dirty="0">
                <a:latin typeface="Consolas" panose="020B0609020204030204" pitchFamily="49" charset="0"/>
              </a:rPr>
              <a:t> 0, </a:t>
            </a:r>
            <a:r>
              <a:rPr lang="en-US" sz="1600" dirty="0">
                <a:solidFill>
                  <a:srgbClr val="0000FF"/>
                </a:solidFill>
                <a:latin typeface="Consolas" panose="020B0609020204030204" pitchFamily="49" charset="0"/>
              </a:rPr>
              <a:t>poison</a:t>
            </a:r>
          </a:p>
        </p:txBody>
      </p:sp>
      <p:pic>
        <p:nvPicPr>
          <p:cNvPr id="5" name="Picture 4">
            <a:extLst>
              <a:ext uri="{FF2B5EF4-FFF2-40B4-BE49-F238E27FC236}">
                <a16:creationId xmlns:a16="http://schemas.microsoft.com/office/drawing/2014/main" id="{F4857EE8-8855-47F0-AB9F-D5C89E7725BC}"/>
              </a:ext>
            </a:extLst>
          </p:cNvPr>
          <p:cNvPicPr>
            <a:picLocks noChangeAspect="1"/>
          </p:cNvPicPr>
          <p:nvPr/>
        </p:nvPicPr>
        <p:blipFill>
          <a:blip r:embed="rId2"/>
          <a:stretch>
            <a:fillRect/>
          </a:stretch>
        </p:blipFill>
        <p:spPr>
          <a:xfrm>
            <a:off x="4546089" y="952500"/>
            <a:ext cx="7171962" cy="4285247"/>
          </a:xfrm>
          <a:prstGeom prst="rect">
            <a:avLst/>
          </a:prstGeom>
        </p:spPr>
      </p:pic>
    </p:spTree>
    <p:extLst>
      <p:ext uri="{BB962C8B-B14F-4D97-AF65-F5344CB8AC3E}">
        <p14:creationId xmlns:p14="http://schemas.microsoft.com/office/powerpoint/2010/main" val="19785962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Metadata/LabelInfo.xml><?xml version="1.0" encoding="utf-8"?>
<clbl:labelList xmlns:clbl="http://schemas.microsoft.com/office/2020/mipLabelMetadata">
  <clbl:label id="{f42aa342-8706-4288-bd11-ebb85995028c}" enabled="1" method="Standard" siteId="{72f988bf-86f1-41af-91ab-2d7cd011db47}" contentBits="0" removed="0"/>
</clbl:labelList>
</file>

<file path=docProps/app.xml><?xml version="1.0" encoding="utf-8"?>
<Properties xmlns="http://schemas.openxmlformats.org/officeDocument/2006/extended-properties" xmlns:vt="http://schemas.openxmlformats.org/officeDocument/2006/docPropsVTypes">
  <TotalTime>0</TotalTime>
  <Words>1183</Words>
  <Application>Microsoft Office PowerPoint</Application>
  <PresentationFormat>Widescreen</PresentationFormat>
  <Paragraphs>116</Paragraphs>
  <Slides>8</Slides>
  <Notes>6</Notes>
  <HiddenSlides>1</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Arial</vt:lpstr>
      <vt:lpstr>Calibri</vt:lpstr>
      <vt:lpstr>Calibri Light</vt:lpstr>
      <vt:lpstr>Consolas</vt:lpstr>
      <vt:lpstr>Lucida Handwriting</vt:lpstr>
      <vt:lpstr>Times New Roman</vt:lpstr>
      <vt:lpstr>Office Theme</vt:lpstr>
      <vt:lpstr>Alive2: Bounded Translation Validation for LLVM</vt:lpstr>
      <vt:lpstr>Bugs in LLVM</vt:lpstr>
      <vt:lpstr>We need semantics for verification</vt:lpstr>
      <vt:lpstr>Simple Integration with LLVM</vt:lpstr>
      <vt:lpstr>Continuous verification</vt:lpstr>
      <vt:lpstr>Alive2</vt:lpstr>
      <vt:lpstr>PowerPoint Presentation</vt:lpstr>
      <vt:lpstr>Semantics of corner cases?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2021-06-21T09:43:41Z</dcterms:created>
  <dcterms:modified xsi:type="dcterms:W3CDTF">2021-06-21T09:43:48Z</dcterms:modified>
</cp:coreProperties>
</file>