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45"/>
  </p:notesMasterIdLst>
  <p:sldIdLst>
    <p:sldId id="300" r:id="rId2"/>
    <p:sldId id="299" r:id="rId3"/>
    <p:sldId id="261" r:id="rId4"/>
    <p:sldId id="262" r:id="rId5"/>
    <p:sldId id="265" r:id="rId6"/>
    <p:sldId id="266" r:id="rId7"/>
    <p:sldId id="309" r:id="rId8"/>
    <p:sldId id="267" r:id="rId9"/>
    <p:sldId id="275" r:id="rId10"/>
    <p:sldId id="303" r:id="rId11"/>
    <p:sldId id="305" r:id="rId12"/>
    <p:sldId id="306" r:id="rId13"/>
    <p:sldId id="307" r:id="rId14"/>
    <p:sldId id="308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310" r:id="rId26"/>
    <p:sldId id="285" r:id="rId27"/>
    <p:sldId id="286" r:id="rId28"/>
    <p:sldId id="301" r:id="rId29"/>
    <p:sldId id="270" r:id="rId30"/>
    <p:sldId id="268" r:id="rId31"/>
    <p:sldId id="269" r:id="rId32"/>
    <p:sldId id="28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2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AFC8-2878-49B8-85EE-4C68EEE8B482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03E51-955D-42CC-84B1-E710818F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en-US" baseline="0" dirty="0" smtClean="0"/>
              <a:t>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3E51-955D-42CC-84B1-E710818F89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4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 math vs compiler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3E51-955D-42CC-84B1-E710818F89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people that</a:t>
            </a:r>
            <a:r>
              <a:rPr lang="en-US" baseline="0" dirty="0" smtClean="0"/>
              <a:t> do this everyday get it wrong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3E51-955D-42CC-84B1-E710818F89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3E51-955D-42CC-84B1-E710818F89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 bugs even after all</a:t>
            </a:r>
            <a:r>
              <a:rPr lang="en-US" baseline="0" dirty="0" smtClean="0"/>
              <a:t> the 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Devs not confident</a:t>
            </a:r>
            <a:r>
              <a:rPr lang="en-US" baseline="0" smtClean="0"/>
              <a:t> in adding/propagating attributes.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8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Devs not confident</a:t>
            </a:r>
            <a:r>
              <a:rPr lang="en-US" baseline="0" smtClean="0"/>
              <a:t> in adding/propagating attributes.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School math</a:t>
            </a:r>
            <a:r>
              <a:rPr lang="en-US" baseline="0" smtClean="0"/>
              <a:t> works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9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178"/>
            <a:ext cx="8605477" cy="193132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168067" indent="0">
              <a:buNone/>
              <a:defRPr sz="1961"/>
            </a:lvl3pPr>
            <a:lvl4pPr marL="336134" indent="0">
              <a:buNone/>
              <a:defRPr sz="1765"/>
            </a:lvl4pPr>
            <a:lvl5pPr marL="504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84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257750"/>
            <a:ext cx="8079581" cy="9021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374668"/>
            <a:ext cx="8065294" cy="4384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1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232210"/>
            <a:ext cx="8079581" cy="90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277580"/>
            <a:ext cx="8065294" cy="448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942127C-F1DD-413A-A9BF-8E7E395C77A5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3BE765D-F732-4C97-96B1-5FB4D844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239487" y="770618"/>
            <a:ext cx="8694056" cy="3352610"/>
          </a:xfrm>
        </p:spPr>
        <p:txBody>
          <a:bodyPr anchor="ctr">
            <a:normAutofit/>
          </a:bodyPr>
          <a:lstStyle/>
          <a:p>
            <a:r>
              <a:rPr lang="en-US" sz="6600" dirty="0"/>
              <a:t>Provably </a:t>
            </a:r>
            <a:r>
              <a:rPr lang="en-US" sz="6600" dirty="0" smtClean="0"/>
              <a:t>Correct Peephole </a:t>
            </a:r>
            <a:r>
              <a:rPr lang="en-US" sz="6600" dirty="0"/>
              <a:t>Optimizations with Alive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 bwMode="white">
          <a:xfrm>
            <a:off x="331478" y="4365276"/>
            <a:ext cx="1945023" cy="1150151"/>
          </a:xfrm>
        </p:spPr>
        <p:txBody>
          <a:bodyPr>
            <a:normAutofit/>
          </a:bodyPr>
          <a:lstStyle/>
          <a:p>
            <a:pPr algn="ctr" defTabSz="672245"/>
            <a:r>
              <a:rPr lang="en-US" dirty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Nuno </a:t>
            </a:r>
            <a: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Lopes</a:t>
            </a:r>
          </a:p>
          <a:p>
            <a:pPr algn="ctr" defTabSz="672245"/>
            <a: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MSR</a:t>
            </a:r>
            <a:endParaRPr lang="en-US" dirty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white">
          <a:xfrm>
            <a:off x="2938692" y="4256419"/>
            <a:ext cx="3141002" cy="164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2245"/>
            <a: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David Menendez</a:t>
            </a:r>
            <a:b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Santosh Nagarakatte</a:t>
            </a:r>
          </a:p>
          <a:p>
            <a:pPr algn="ctr" defTabSz="672245"/>
            <a: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Rutgers Univ.</a:t>
            </a:r>
            <a:endParaRPr lang="en-US" dirty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white">
          <a:xfrm>
            <a:off x="6741886" y="4369009"/>
            <a:ext cx="2191657" cy="121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2245"/>
            <a: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John Regehr</a:t>
            </a:r>
          </a:p>
          <a:p>
            <a:pPr algn="ctr" defTabSz="672245"/>
            <a:r>
              <a:rPr lang="en-US" dirty="0" smtClean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Univ. of Utah</a:t>
            </a:r>
            <a:endParaRPr lang="en-US" dirty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52956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en-US" sz="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Rem-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3570" y="1381326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i32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3570" y="3435827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</a:t>
            </a:r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srem 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i32 %x, %1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650476" y="2955930"/>
            <a:ext cx="434502" cy="38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4900" y="2955930"/>
            <a:ext cx="101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13569" y="1381326"/>
            <a:ext cx="4108315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i32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{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srem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sub i32 %x, %1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13569" y="1381326"/>
            <a:ext cx="4108315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i32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%1, %y</a:t>
            </a:r>
          </a:p>
          <a:p>
            <a:endParaRPr lang="en-US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</a:p>
          <a:p>
            <a:endParaRPr lang="nn-NO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%t 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srem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sub i32 %x,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52956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en-US" sz="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Rem-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17722" y="1472117"/>
            <a:ext cx="2838857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= sdiv i32 %x, %y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i32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%1, %y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srem i32 %x, %y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= sub i32 %x,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52956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en-US" sz="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Rem-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17723" y="1472117"/>
            <a:ext cx="2365444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 = </a:t>
            </a:r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 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%x, %y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1, %y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srem </a:t>
            </a:r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x, %y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=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%x,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52956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en-US" sz="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Rem-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17722" y="1472117"/>
            <a:ext cx="3292813" cy="40934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n-NO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Name: sdiv general</a:t>
            </a:r>
          </a:p>
          <a:p>
            <a:r>
              <a:rPr lang="nn-NO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 = sdiv %x, %y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</a:t>
            </a:r>
            <a:r>
              <a:rPr lang="en-US" sz="20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%1, %y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nn-NO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= srem %x, %y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sub %x, %t</a:t>
            </a:r>
          </a:p>
          <a:p>
            <a:endParaRPr lang="en-US" sz="20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Name: </a:t>
            </a:r>
            <a:r>
              <a:rPr lang="en-US" sz="20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exact</a:t>
            </a: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 = sdiv </a:t>
            </a:r>
            <a:r>
              <a:rPr lang="nn-NO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exact %x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%y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%1, %y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 = </a:t>
            </a:r>
            <a:r>
              <a:rPr lang="en-US" sz="20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52956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en-US" sz="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Rem-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5592" y="1620000"/>
            <a:ext cx="43350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C2 % (1&lt;&lt;C1) == 0</a:t>
            </a:r>
          </a:p>
          <a:p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%s =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nsw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%X, C1</a:t>
            </a:r>
          </a:p>
          <a:p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%s, C2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sdiv %X, C2/(1&lt;&lt;C1)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667" y="4504731"/>
            <a:ext cx="8516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Predicates in preconditions may be the result of a dataflow analysis.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364477" y="1011677"/>
            <a:ext cx="1932561" cy="531778"/>
          </a:xfrm>
          <a:prstGeom prst="wedgeRoundRectCallout">
            <a:avLst>
              <a:gd name="adj1" fmla="val -52334"/>
              <a:gd name="adj2" fmla="val 10142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Precondition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39852" y="1913804"/>
            <a:ext cx="2405697" cy="531778"/>
          </a:xfrm>
          <a:prstGeom prst="wedgeRoundRectCallout">
            <a:avLst>
              <a:gd name="adj1" fmla="val -72468"/>
              <a:gd name="adj2" fmla="val 343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template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178635" y="2859543"/>
            <a:ext cx="2405697" cy="531778"/>
          </a:xfrm>
          <a:prstGeom prst="wedgeRoundRectCallout">
            <a:avLst>
              <a:gd name="adj1" fmla="val -72468"/>
              <a:gd name="adj2" fmla="val 34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Target template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1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 Language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5590" y="1620000"/>
            <a:ext cx="4354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</a:t>
            </a:r>
            <a:r>
              <a:rPr lang="en-GB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C2 % (1&lt;&lt;C1) </a:t>
            </a:r>
            <a:r>
              <a:rPr lang="en-GB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GB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%s =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%X,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%s,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sdiv %X, </a:t>
            </a:r>
            <a:r>
              <a:rPr lang="pt-BR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C2/(1&lt;&lt;C1)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590" y="4048946"/>
            <a:ext cx="3433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Generalized from LLVM 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Symbolic constants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Implicit types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695219" y="1900136"/>
            <a:ext cx="1763948" cy="512323"/>
          </a:xfrm>
          <a:prstGeom prst="wedgeRoundRectCallout">
            <a:avLst>
              <a:gd name="adj1" fmla="val -104367"/>
              <a:gd name="adj2" fmla="val 1819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5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82" y="2265811"/>
            <a:ext cx="1189434" cy="68448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032354" y="2760556"/>
            <a:ext cx="1774828" cy="811708"/>
          </a:xfrm>
          <a:prstGeom prst="roundRect">
            <a:avLst/>
          </a:prstGeom>
          <a:solidFill>
            <a:srgbClr val="50B4C8"/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Refinement Constraints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29422" y="2817893"/>
            <a:ext cx="1182397" cy="697034"/>
          </a:xfrm>
          <a:prstGeom prst="rect">
            <a:avLst/>
          </a:prstGeom>
          <a:solidFill>
            <a:srgbClr val="9B9256"/>
          </a:solidFill>
          <a:ln w="12700" cap="flat" cmpd="sng" algn="ctr">
            <a:solidFill>
              <a:srgbClr val="9B925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Alive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>
            <a:off x="4211819" y="3166410"/>
            <a:ext cx="820535" cy="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5032354" y="4056231"/>
            <a:ext cx="1621365" cy="643800"/>
          </a:xfrm>
          <a:prstGeom prst="roundRect">
            <a:avLst/>
          </a:prstGeom>
          <a:solidFill>
            <a:srgbClr val="50B4C8"/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C++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73" y="3809250"/>
            <a:ext cx="1606251" cy="113776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91130" y="2887551"/>
            <a:ext cx="2145861" cy="557718"/>
          </a:xfrm>
          <a:prstGeom prst="roundRect">
            <a:avLst/>
          </a:prstGeom>
          <a:solidFill>
            <a:srgbClr val="84AC9D"/>
          </a:solidFill>
          <a:ln w="12700" cap="flat" cmpd="sng" algn="ctr">
            <a:solidFill>
              <a:srgbClr val="84AC9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Calibri Light" panose="020F0302020204030204"/>
              </a:rPr>
              <a:t>Transformation</a:t>
            </a:r>
            <a:endParaRPr lang="en-US" sz="2400" kern="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24" name="Straight Arrow Connector 23"/>
          <p:cNvCxnSpPr>
            <a:stCxn id="23" idx="3"/>
            <a:endCxn id="19" idx="1"/>
          </p:cNvCxnSpPr>
          <p:nvPr/>
        </p:nvCxnSpPr>
        <p:spPr>
          <a:xfrm>
            <a:off x="2436991" y="3166410"/>
            <a:ext cx="592431" cy="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>
            <a:off x="4211819" y="3166410"/>
            <a:ext cx="820535" cy="1211721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/>
          <p:cNvCxnSpPr>
            <a:stCxn id="21" idx="3"/>
            <a:endCxn id="22" idx="1"/>
          </p:cNvCxnSpPr>
          <p:nvPr/>
        </p:nvCxnSpPr>
        <p:spPr>
          <a:xfrm>
            <a:off x="6653719" y="4378131"/>
            <a:ext cx="574754" cy="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>
          <a:xfrm flipV="1">
            <a:off x="6807182" y="2608054"/>
            <a:ext cx="629700" cy="558356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/>
          <p:cNvCxnSpPr>
            <a:stCxn id="19" idx="3"/>
            <a:endCxn id="30" idx="1"/>
          </p:cNvCxnSpPr>
          <p:nvPr/>
        </p:nvCxnSpPr>
        <p:spPr>
          <a:xfrm flipV="1">
            <a:off x="4211819" y="2049698"/>
            <a:ext cx="820535" cy="1116712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9" name="Straight Arrow Connector 28"/>
          <p:cNvCxnSpPr>
            <a:stCxn id="30" idx="3"/>
            <a:endCxn id="17" idx="1"/>
          </p:cNvCxnSpPr>
          <p:nvPr/>
        </p:nvCxnSpPr>
        <p:spPr>
          <a:xfrm>
            <a:off x="6754544" y="2049698"/>
            <a:ext cx="682338" cy="558356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30" name="Rounded Rectangle 29"/>
          <p:cNvSpPr/>
          <p:nvPr/>
        </p:nvSpPr>
        <p:spPr>
          <a:xfrm>
            <a:off x="5032354" y="1633006"/>
            <a:ext cx="1722190" cy="833383"/>
          </a:xfrm>
          <a:prstGeom prst="roundRect">
            <a:avLst/>
          </a:prstGeom>
          <a:solidFill>
            <a:srgbClr val="50B4C8"/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Typing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0555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823" indent="-342823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Target invokes undefined behavior only when the source does</a:t>
            </a:r>
          </a:p>
          <a:p>
            <a:pPr marL="342823" indent="-342823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Result of target = result of source when source does not invoke undefined behavior</a:t>
            </a:r>
          </a:p>
          <a:p>
            <a:pPr marL="342823" indent="-342823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Final memory states are equivalent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734125" y="2438400"/>
            <a:ext cx="3722453" cy="2211421"/>
          </a:xfrm>
          <a:prstGeom prst="wedgeRoundRectCallout">
            <a:avLst>
              <a:gd name="adj1" fmla="val -45122"/>
              <a:gd name="adj2" fmla="val -815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LLVM has 3 types of UB: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Poison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Undef</a:t>
            </a:r>
            <a:r>
              <a:rPr lang="en-US" sz="2400" dirty="0" smtClean="0"/>
              <a:t>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True UB</a:t>
            </a:r>
          </a:p>
          <a:p>
            <a:r>
              <a:rPr lang="en-US" sz="2400" dirty="0" smtClean="0"/>
              <a:t>See paper for more 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a new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developer wrote a new optimization that improves benchmarks:</a:t>
            </a:r>
          </a:p>
          <a:p>
            <a:pPr lvl="1"/>
            <a:r>
              <a:rPr lang="en-US" dirty="0" smtClean="0"/>
              <a:t>3.8% </a:t>
            </a:r>
            <a:r>
              <a:rPr lang="en-US" dirty="0" err="1" smtClean="0"/>
              <a:t>perlbmk</a:t>
            </a:r>
            <a:r>
              <a:rPr lang="en-US" dirty="0" smtClean="0"/>
              <a:t>  (SPEC CPU 2000)</a:t>
            </a:r>
          </a:p>
          <a:p>
            <a:pPr lvl="1"/>
            <a:r>
              <a:rPr lang="en-US" dirty="0" smtClean="0"/>
              <a:t>1% </a:t>
            </a:r>
            <a:r>
              <a:rPr lang="en-US" dirty="0" err="1" smtClean="0"/>
              <a:t>perlbench</a:t>
            </a:r>
            <a:r>
              <a:rPr lang="en-US" dirty="0" smtClean="0"/>
              <a:t> (SPEC CPU 2006)</a:t>
            </a:r>
          </a:p>
          <a:p>
            <a:pPr lvl="1"/>
            <a:r>
              <a:rPr lang="en-US" dirty="0" smtClean="0"/>
              <a:t>1.2% </a:t>
            </a:r>
            <a:r>
              <a:rPr lang="en-US" dirty="0" err="1" smtClean="0"/>
              <a:t>perlbench</a:t>
            </a:r>
            <a:r>
              <a:rPr lang="en-US" dirty="0" smtClean="0"/>
              <a:t> (SPEC CPU 2006) w/ LTO+PGO</a:t>
            </a:r>
          </a:p>
          <a:p>
            <a:pPr lvl="1"/>
            <a:endParaRPr lang="en-US" dirty="0"/>
          </a:p>
          <a:p>
            <a:pPr marL="3428" lvl="1" indent="0">
              <a:buNone/>
            </a:pPr>
            <a:r>
              <a:rPr lang="en-US" dirty="0" smtClean="0"/>
              <a:t>40 lines of code</a:t>
            </a:r>
          </a:p>
          <a:p>
            <a:pPr marL="3428" lvl="1" indent="0">
              <a:buNone/>
            </a:pPr>
            <a:r>
              <a:rPr lang="en-US" dirty="0" smtClean="0"/>
              <a:t>August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 are Buggy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374668"/>
            <a:ext cx="8065294" cy="4837446"/>
          </a:xfrm>
        </p:spPr>
        <p:txBody>
          <a:bodyPr>
            <a:no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US" dirty="0" err="1"/>
              <a:t>Csmith</a:t>
            </a:r>
            <a:r>
              <a:rPr lang="en-US" dirty="0"/>
              <a:t> [PLDI’11]:</a:t>
            </a:r>
          </a:p>
          <a:p>
            <a:pPr marL="342900" lvl="1"/>
            <a:r>
              <a:rPr lang="en-US" dirty="0"/>
              <a:t>79 bugs in GCC (25 P1)</a:t>
            </a:r>
          </a:p>
          <a:p>
            <a:pPr marL="342900" lvl="1"/>
            <a:r>
              <a:rPr lang="en-US" dirty="0"/>
              <a:t>202 bugs in LLVM</a:t>
            </a:r>
          </a:p>
          <a:p>
            <a:pPr marL="342900" lvl="1"/>
            <a:r>
              <a:rPr lang="en-US" dirty="0"/>
              <a:t>2 wrong-code bugs in </a:t>
            </a:r>
            <a:r>
              <a:rPr lang="en-US" dirty="0" err="1"/>
              <a:t>CompCert</a:t>
            </a:r>
            <a:endParaRPr lang="en-US" dirty="0"/>
          </a:p>
          <a:p>
            <a:endParaRPr lang="en-US" sz="1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US" dirty="0"/>
              <a:t>Orion [PLDI’14]:</a:t>
            </a:r>
          </a:p>
          <a:p>
            <a:pPr lvl="1"/>
            <a:r>
              <a:rPr lang="en-US" dirty="0"/>
              <a:t>40 wrong-code bugs in GCC</a:t>
            </a:r>
          </a:p>
          <a:p>
            <a:pPr lvl="1"/>
            <a:r>
              <a:rPr lang="en-US" dirty="0"/>
              <a:t>42 wrong-code bugs in LLVM</a:t>
            </a:r>
          </a:p>
          <a:p>
            <a:endParaRPr lang="en-US" sz="1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US" dirty="0" smtClean="0"/>
              <a:t>Last Week:</a:t>
            </a:r>
            <a:endParaRPr lang="en-US" dirty="0"/>
          </a:p>
          <a:p>
            <a:pPr lvl="1"/>
            <a:r>
              <a:rPr lang="en-US" dirty="0" smtClean="0"/>
              <a:t>439 </a:t>
            </a:r>
            <a:r>
              <a:rPr lang="en-US" dirty="0"/>
              <a:t>open wrong-code bug reports in </a:t>
            </a:r>
            <a:r>
              <a:rPr lang="en-US" dirty="0" smtClean="0"/>
              <a:t>GCC (out of 9,691)</a:t>
            </a:r>
            <a:endParaRPr lang="en-US" dirty="0"/>
          </a:p>
          <a:p>
            <a:pPr lvl="1"/>
            <a:r>
              <a:rPr lang="en-US" dirty="0" smtClean="0"/>
              <a:t>24 </a:t>
            </a:r>
            <a:r>
              <a:rPr lang="en-US" dirty="0"/>
              <a:t>open wrong-code bug reports in </a:t>
            </a:r>
            <a:r>
              <a:rPr lang="en-US" dirty="0" smtClean="0"/>
              <a:t>LLVM (out of 6,761)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story of a new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374668"/>
            <a:ext cx="3824845" cy="908089"/>
          </a:xfrm>
          <a:prstGeom prst="rect">
            <a:avLst/>
          </a:prstGeom>
        </p:spPr>
        <p:txBody>
          <a:bodyPr/>
          <a:lstStyle/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The first patch was wrong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1200" y="2497548"/>
            <a:ext cx="3888970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isPowerOf2(C1 ^ C2)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= add %A, C1</a:t>
            </a:r>
          </a:p>
          <a:p>
            <a:r>
              <a:rPr lang="sv-SE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%i = icmp ult %x, C3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%y = add %A, C2</a:t>
            </a:r>
          </a:p>
          <a:p>
            <a:r>
              <a:rPr lang="es-E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%j = </a:t>
            </a:r>
            <a:r>
              <a:rPr lang="es-E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icmp</a:t>
            </a:r>
            <a:r>
              <a:rPr lang="es-E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</a:t>
            </a:r>
            <a:r>
              <a:rPr lang="es-E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%y, C3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or %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%j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%and = and %A, ~(C1 ^ C2)</a:t>
            </a:r>
          </a:p>
          <a:p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%lhs = add %and, </a:t>
            </a:r>
            <a:r>
              <a:rPr lang="en-GB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umax</a:t>
            </a:r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(C1, C2)</a:t>
            </a:r>
          </a:p>
          <a:p>
            <a:r>
              <a:rPr lang="pt-B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icmp ult %lhs, C3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5197" y="2282757"/>
            <a:ext cx="41307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Mismatch in values of </a:t>
            </a:r>
            <a:r>
              <a:rPr lang="en-GB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GB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Example: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 i4 = 0x0 (0)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 i4 = 0xA (10, -6)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C3 i4 = 0x5 (5)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 i4 = 0x2 (2)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i4 = 0xA (10, -6)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i1 = 0x0 (0)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%y i4 = 0x2 (2)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%j i1 = 0x1 (1, -1)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%and i4 = 0x0 (0)</a:t>
            </a:r>
          </a:p>
          <a:p>
            <a:r>
              <a:rPr lang="pt-B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%lhs i4 = 0xA (10, -6)</a:t>
            </a:r>
          </a:p>
          <a:p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Source value: 0x1 (1, -1)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 value: 0x0 (0)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story of a new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The second patch was wrong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The third patch was correct!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Still fires on the benchmarks!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1730" y="2896375"/>
            <a:ext cx="491624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C1 u&gt; C3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C2 u&gt; C3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isPowerOf2(C1 ^ C2)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isPowerOf2(-C1 ^ -C2)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(-C1 ^ -C2) == ((C3-C1) ^ (C3-C2))</a:t>
            </a:r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abs(C1-C2) u&gt; C3</a:t>
            </a:r>
          </a:p>
          <a:p>
            <a:r>
              <a:rPr lang="it-IT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= add %A, C1</a:t>
            </a:r>
          </a:p>
          <a:p>
            <a:r>
              <a:rPr lang="sv-SE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%i = icmp ult %x, C3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%y = add %A, C2</a:t>
            </a:r>
          </a:p>
          <a:p>
            <a:r>
              <a:rPr lang="es-E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%j = </a:t>
            </a:r>
            <a:r>
              <a:rPr lang="es-E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icmp</a:t>
            </a:r>
            <a:r>
              <a:rPr lang="es-E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</a:t>
            </a:r>
            <a:r>
              <a:rPr lang="es-E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%y, C3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or %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%j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%and = and %A, ~(C1^C2)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%lhs = add %and,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umax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(C1,C2)</a:t>
            </a:r>
          </a:p>
          <a:p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icmp ult %lhs, C3</a:t>
            </a:r>
          </a:p>
        </p:txBody>
      </p:sp>
    </p:spTree>
    <p:extLst>
      <p:ext uri="{BB962C8B-B14F-4D97-AF65-F5344CB8AC3E}">
        <p14:creationId xmlns:p14="http://schemas.microsoft.com/office/powerpoint/2010/main" val="10394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823" indent="-342823">
              <a:buFont typeface="+mj-lt"/>
              <a:buAutoNum type="arabicPeriod"/>
            </a:pPr>
            <a:r>
              <a:rPr lang="en-US" dirty="0" smtClean="0"/>
              <a:t>Translated &gt; 300 optimizations from LLVM’s InstCombine to Alive. Found 8 bugs; remaining proved correct.</a:t>
            </a:r>
          </a:p>
          <a:p>
            <a:pPr marL="342823" indent="-342823">
              <a:buFont typeface="+mj-lt"/>
              <a:buAutoNum type="arabicPeriod"/>
            </a:pPr>
            <a:r>
              <a:rPr lang="en-US" dirty="0" smtClean="0"/>
              <a:t>Automatic optimal post-condition strengthening</a:t>
            </a:r>
          </a:p>
          <a:p>
            <a:pPr marL="520193" lvl="1" indent="-342823"/>
            <a:r>
              <a:rPr lang="en-US" dirty="0" smtClean="0"/>
              <a:t>Significantly better than developers</a:t>
            </a:r>
          </a:p>
          <a:p>
            <a:pPr marL="342823" indent="-342823">
              <a:buFont typeface="+mj-lt"/>
              <a:buAutoNum type="arabicPeriod"/>
            </a:pPr>
            <a:r>
              <a:rPr lang="en-US" dirty="0" smtClean="0"/>
              <a:t>Replaced InstCombine with automatically generated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InstCombine: Stats per File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7381" y="3848893"/>
            <a:ext cx="1767639" cy="512445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100" dirty="0">
                <a:solidFill>
                  <a:srgbClr val="C00000"/>
                </a:solidFill>
              </a:rPr>
              <a:t>14% wrong!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22311"/>
              </p:ext>
            </p:extLst>
          </p:nvPr>
        </p:nvGraphicFramePr>
        <p:xfrm>
          <a:off x="1641639" y="1448414"/>
          <a:ext cx="4772131" cy="471800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44112"/>
                <a:gridCol w="774459"/>
                <a:gridCol w="1365652"/>
                <a:gridCol w="887908"/>
              </a:tblGrid>
              <a:tr h="251039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File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# </a:t>
                      </a:r>
                      <a:r>
                        <a:rPr lang="pt-PT" sz="1600" dirty="0" err="1" smtClean="0"/>
                        <a:t>opts</a:t>
                      </a:r>
                      <a:r>
                        <a:rPr lang="pt-PT" sz="1600" dirty="0" smtClean="0"/>
                        <a:t>.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# </a:t>
                      </a:r>
                      <a:r>
                        <a:rPr lang="pt-PT" sz="1600" dirty="0" err="1" smtClean="0"/>
                        <a:t>translated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# bugs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AddSub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67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49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AndOrXor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165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131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Calls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80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Casts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77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Combining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63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Compares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245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LoadStoreAlloca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28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17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MulDivRem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PHI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12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Select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74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52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Shifts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43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41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344267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SimplifyDemanded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75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 smtClean="0"/>
                        <a:t>VectorOps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Total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1,028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334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8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</a:tr>
            </a:tbl>
          </a:graphicData>
        </a:graphic>
      </p:graphicFrame>
      <p:cxnSp>
        <p:nvCxnSpPr>
          <p:cNvPr id="5" name="Straight Arrow Connector 4"/>
          <p:cNvCxnSpPr>
            <a:stCxn id="7" idx="1"/>
          </p:cNvCxnSpPr>
          <p:nvPr/>
        </p:nvCxnSpPr>
        <p:spPr>
          <a:xfrm flipH="1" flipV="1">
            <a:off x="6456529" y="4104655"/>
            <a:ext cx="650852" cy="462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Attribute Inference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7592" y="1839121"/>
            <a:ext cx="3999691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C1 % C2 == 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 </a:t>
            </a:r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mul nsw 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X, 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</a:t>
            </a:r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sdiv %m, 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 = 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 </a:t>
            </a:r>
            <a:r>
              <a:rPr lang="pt-BR" sz="2400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nsw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%X, </a:t>
            </a:r>
            <a:r>
              <a:rPr lang="pt-B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C1/C2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53838" y="4128308"/>
            <a:ext cx="4105074" cy="1176509"/>
          </a:xfrm>
          <a:prstGeom prst="wedgeRoundRectCallout">
            <a:avLst>
              <a:gd name="adj1" fmla="val -32678"/>
              <a:gd name="adj2" fmla="val -84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States that the operation will not result in a signed overflow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26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Attribute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5" y="1374668"/>
            <a:ext cx="8195807" cy="4384911"/>
          </a:xfrm>
          <a:prstGeom prst="rect">
            <a:avLst/>
          </a:prstGeom>
        </p:spPr>
        <p:txBody>
          <a:bodyPr/>
          <a:lstStyle/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Weakened 1 precondition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Strengthened the postcondition for 70 (21%) optimizations</a:t>
            </a:r>
          </a:p>
          <a:p>
            <a:pPr lvl="1"/>
            <a:r>
              <a:rPr lang="en-US" dirty="0" smtClean="0"/>
              <a:t>40% for </a:t>
            </a:r>
            <a:r>
              <a:rPr lang="en-US" dirty="0" err="1" smtClean="0"/>
              <a:t>AddSub</a:t>
            </a:r>
            <a:r>
              <a:rPr lang="en-US" dirty="0" smtClean="0"/>
              <a:t>, </a:t>
            </a:r>
            <a:r>
              <a:rPr lang="en-US" dirty="0" err="1" smtClean="0"/>
              <a:t>MulDivRem</a:t>
            </a:r>
            <a:r>
              <a:rPr lang="en-US" dirty="0" smtClean="0"/>
              <a:t>, Shifts</a:t>
            </a:r>
            <a:endParaRPr lang="en-US" dirty="0"/>
          </a:p>
          <a:p>
            <a:endParaRPr lang="en-US" dirty="0" smtClean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err="1" smtClean="0"/>
              <a:t>Postconditions</a:t>
            </a:r>
            <a:r>
              <a:rPr lang="en-US" dirty="0" smtClean="0"/>
              <a:t> state, e.g.,  when an operation will not overflow</a:t>
            </a:r>
          </a:p>
        </p:txBody>
      </p:sp>
    </p:spTree>
    <p:extLst>
      <p:ext uri="{BB962C8B-B14F-4D97-AF65-F5344CB8AC3E}">
        <p14:creationId xmlns:p14="http://schemas.microsoft.com/office/powerpoint/2010/main" val="7777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 is Useful!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Released as open-source in Fall 2014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In use by developers across 6 companies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Already caught dozens of bugs in new patches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Talks about replacing InstCombine</a:t>
            </a:r>
          </a:p>
        </p:txBody>
      </p:sp>
    </p:spTree>
    <p:extLst>
      <p:ext uri="{BB962C8B-B14F-4D97-AF65-F5344CB8AC3E}">
        <p14:creationId xmlns:p14="http://schemas.microsoft.com/office/powerpoint/2010/main" val="36481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indent="-252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(Peephole) optimizers are huge and buggy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 smtClean="0"/>
              <a:t>Presented Alive, a </a:t>
            </a:r>
            <a:r>
              <a:rPr lang="en-US" dirty="0" err="1" smtClean="0"/>
              <a:t>DSL+tool</a:t>
            </a:r>
            <a:r>
              <a:rPr lang="en-US" dirty="0" smtClean="0"/>
              <a:t> to specify peephole optimizations</a:t>
            </a:r>
          </a:p>
          <a:p>
            <a:pPr lvl="2" indent="-252000">
              <a:buFont typeface="Arial" panose="020B0604020202020204" pitchFamily="34" charset="0"/>
              <a:buChar char="•"/>
            </a:pPr>
            <a:r>
              <a:rPr lang="en-US" sz="2400" i="0" dirty="0" smtClean="0"/>
              <a:t>Usable by compiler developers (easy to learn; friendly interface)</a:t>
            </a:r>
          </a:p>
          <a:p>
            <a:pPr lvl="2" indent="-252000">
              <a:buFont typeface="Arial" panose="020B0604020202020204" pitchFamily="34" charset="0"/>
              <a:buChar char="•"/>
            </a:pPr>
            <a:r>
              <a:rPr lang="en-US" sz="2400" i="0" dirty="0" smtClean="0"/>
              <a:t>Automatic verification</a:t>
            </a:r>
          </a:p>
          <a:p>
            <a:pPr lvl="2" indent="-252000">
              <a:buFont typeface="Arial" panose="020B0604020202020204" pitchFamily="34" charset="0"/>
              <a:buChar char="•"/>
            </a:pPr>
            <a:r>
              <a:rPr lang="en-US" sz="2400" i="0" dirty="0" smtClean="0"/>
              <a:t>Generates C++ implementation automatically</a:t>
            </a:r>
          </a:p>
          <a:p>
            <a:pPr lvl="1" indent="-2520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Available </a:t>
            </a:r>
            <a:r>
              <a:rPr lang="en-US" dirty="0"/>
              <a:t>from </a:t>
            </a:r>
            <a:r>
              <a:rPr lang="en-US" dirty="0">
                <a:solidFill>
                  <a:srgbClr val="0070C0"/>
                </a:solidFill>
              </a:rPr>
              <a:t>https://github.com/nunoplopes/alive/</a:t>
            </a:r>
            <a:endParaRPr lang="en-US" i="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1" t="21218" r="40742" b="11979"/>
          <a:stretch/>
        </p:blipFill>
        <p:spPr>
          <a:xfrm>
            <a:off x="3607656" y="4773143"/>
            <a:ext cx="2102264" cy="1624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4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1" t="21218" r="40742" b="11979"/>
          <a:stretch/>
        </p:blipFill>
        <p:spPr>
          <a:xfrm>
            <a:off x="1951089" y="1515107"/>
            <a:ext cx="4856110" cy="3752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Instructions may become poison:</a:t>
            </a:r>
          </a:p>
          <a:p>
            <a:pPr lvl="1"/>
            <a:r>
              <a:rPr lang="en-US" dirty="0" smtClean="0"/>
              <a:t>NSW: no signed wrap</a:t>
            </a:r>
          </a:p>
          <a:p>
            <a:pPr lvl="1"/>
            <a:r>
              <a:rPr lang="en-US" dirty="0" smtClean="0"/>
              <a:t>NUW: no unsigned wrap</a:t>
            </a:r>
          </a:p>
          <a:p>
            <a:pPr lvl="1"/>
            <a:r>
              <a:rPr lang="en-US" dirty="0" smtClean="0"/>
              <a:t>Exact: lossless operation</a:t>
            </a:r>
          </a:p>
          <a:p>
            <a:endParaRPr lang="en-US" dirty="0"/>
          </a:p>
          <a:p>
            <a:r>
              <a:rPr lang="en-US" dirty="0" smtClean="0"/>
              <a:t>Essential for optimization, but extremely hard to reason by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Buggy </a:t>
            </a:r>
            <a:r>
              <a:rPr lang="pt-PT" dirty="0" err="1" smtClean="0"/>
              <a:t>Compilers</a:t>
            </a:r>
            <a:r>
              <a:rPr lang="pt-PT" dirty="0" smtClean="0"/>
              <a:t> = Security Bugs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2000">
              <a:buFont typeface="Arial" panose="020B0604020202020204" pitchFamily="34" charset="0"/>
              <a:buChar char="•"/>
            </a:pPr>
            <a:r>
              <a:rPr lang="pt-PT" dirty="0" smtClean="0"/>
              <a:t>CVE-2006-1902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pt-PT" dirty="0" smtClean="0"/>
              <a:t>GCC </a:t>
            </a:r>
            <a:r>
              <a:rPr lang="pt-PT" dirty="0"/>
              <a:t>4.1/4.2 (</a:t>
            </a:r>
            <a:r>
              <a:rPr lang="pt-PT" dirty="0" err="1" smtClean="0"/>
              <a:t>fold-const.c</a:t>
            </a:r>
            <a:r>
              <a:rPr lang="pt-PT" dirty="0" smtClean="0"/>
              <a:t>) </a:t>
            </a:r>
            <a:r>
              <a:rPr lang="pt-PT" dirty="0" err="1" smtClean="0"/>
              <a:t>had</a:t>
            </a:r>
            <a:r>
              <a:rPr lang="pt-PT" dirty="0" smtClean="0"/>
              <a:t> a bug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could</a:t>
            </a:r>
            <a:r>
              <a:rPr lang="pt-PT" dirty="0" smtClean="0"/>
              <a:t> remove </a:t>
            </a:r>
            <a:r>
              <a:rPr lang="pt-PT" dirty="0" err="1" smtClean="0"/>
              <a:t>valid</a:t>
            </a:r>
            <a:r>
              <a:rPr lang="pt-PT" dirty="0" smtClean="0"/>
              <a:t> </a:t>
            </a:r>
            <a:r>
              <a:rPr lang="pt-PT" dirty="0" err="1" smtClean="0"/>
              <a:t>pointer</a:t>
            </a:r>
            <a:r>
              <a:rPr lang="pt-PT" dirty="0" smtClean="0"/>
              <a:t> </a:t>
            </a:r>
            <a:r>
              <a:rPr lang="pt-PT" dirty="0" err="1" smtClean="0"/>
              <a:t>comparisons</a:t>
            </a:r>
            <a:endParaRPr lang="pt-PT" dirty="0" smtClean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pt-PT" dirty="0" err="1" smtClean="0"/>
              <a:t>Result</a:t>
            </a:r>
            <a:r>
              <a:rPr lang="pt-PT" dirty="0" smtClean="0"/>
              <a:t>: </a:t>
            </a:r>
            <a:r>
              <a:rPr lang="pt-PT" dirty="0" err="1" smtClean="0"/>
              <a:t>Removed</a:t>
            </a:r>
            <a:r>
              <a:rPr lang="pt-PT" dirty="0" smtClean="0"/>
              <a:t> some </a:t>
            </a:r>
            <a:r>
              <a:rPr lang="pt-PT" dirty="0" err="1" smtClean="0"/>
              <a:t>bounds</a:t>
            </a:r>
            <a:r>
              <a:rPr lang="pt-PT" dirty="0" smtClean="0"/>
              <a:t> </a:t>
            </a:r>
            <a:r>
              <a:rPr lang="pt-PT" dirty="0" err="1" smtClean="0"/>
              <a:t>checks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programs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1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Associativity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795" y="2871868"/>
            <a:ext cx="278579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%t = add %A, %B</a:t>
            </a:r>
          </a:p>
          <a:p>
            <a:r>
              <a:rPr lang="en-US" sz="2400" dirty="0"/>
              <a:t>%r = add %t, %C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4493" y="2871868"/>
            <a:ext cx="232610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%t = add %B, %C</a:t>
            </a:r>
          </a:p>
          <a:p>
            <a:r>
              <a:rPr lang="en-US" sz="2400" dirty="0"/>
              <a:t>%r = add %A, %t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05321" y="3190938"/>
            <a:ext cx="386438" cy="192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2756840" y="4023897"/>
            <a:ext cx="340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 + B) + C = A + (B + C)</a:t>
            </a:r>
          </a:p>
        </p:txBody>
      </p:sp>
    </p:spTree>
    <p:extLst>
      <p:ext uri="{BB962C8B-B14F-4D97-AF65-F5344CB8AC3E}">
        <p14:creationId xmlns:p14="http://schemas.microsoft.com/office/powerpoint/2010/main" val="22713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Associativity w/ NSW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62" y="2871868"/>
            <a:ext cx="309729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%t = add </a:t>
            </a:r>
            <a:r>
              <a:rPr lang="en-US" sz="2400" b="1" dirty="0" err="1"/>
              <a:t>nsw</a:t>
            </a:r>
            <a:r>
              <a:rPr lang="en-US" sz="2400" dirty="0"/>
              <a:t> i8 %A, %B</a:t>
            </a:r>
          </a:p>
          <a:p>
            <a:r>
              <a:rPr lang="en-US" sz="2400" dirty="0"/>
              <a:t>%r = add </a:t>
            </a:r>
            <a:r>
              <a:rPr lang="en-US" sz="2400" b="1" dirty="0" err="1"/>
              <a:t>nsw</a:t>
            </a:r>
            <a:r>
              <a:rPr lang="en-US" sz="2400" dirty="0"/>
              <a:t> i8 %t, %C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1637" y="2871868"/>
            <a:ext cx="321118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%t = add </a:t>
            </a:r>
            <a:r>
              <a:rPr lang="en-US" sz="2400" b="1" dirty="0" err="1"/>
              <a:t>nsw</a:t>
            </a:r>
            <a:r>
              <a:rPr lang="en-US" sz="2400" dirty="0"/>
              <a:t> i8 %B, %C</a:t>
            </a:r>
          </a:p>
          <a:p>
            <a:r>
              <a:rPr lang="en-US" sz="2400" dirty="0"/>
              <a:t>%r = add </a:t>
            </a:r>
            <a:r>
              <a:rPr lang="en-US" sz="2400" b="1" dirty="0" err="1"/>
              <a:t>nsw</a:t>
            </a:r>
            <a:r>
              <a:rPr lang="en-US" sz="2400" dirty="0"/>
              <a:t> i8 %A, %t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14144" y="3087754"/>
            <a:ext cx="310709" cy="192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688149" y="1526574"/>
            <a:ext cx="17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%A = 50</a:t>
            </a:r>
          </a:p>
          <a:p>
            <a:r>
              <a:rPr lang="en-US" sz="2400" dirty="0">
                <a:solidFill>
                  <a:srgbClr val="C00000"/>
                </a:solidFill>
              </a:rPr>
              <a:t>%B = -50</a:t>
            </a:r>
          </a:p>
          <a:p>
            <a:r>
              <a:rPr lang="en-US" sz="2400" dirty="0">
                <a:solidFill>
                  <a:srgbClr val="C00000"/>
                </a:solidFill>
              </a:rPr>
              <a:t>%C = -100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337" y="3992795"/>
            <a:ext cx="246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%t = 0</a:t>
            </a:r>
          </a:p>
          <a:p>
            <a:r>
              <a:rPr lang="en-US" sz="2400" dirty="0">
                <a:solidFill>
                  <a:srgbClr val="C00000"/>
                </a:solidFill>
              </a:rPr>
              <a:t>%r = -100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1638" y="3992795"/>
            <a:ext cx="246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%t = poison (-150)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%r = poison</a:t>
            </a:r>
          </a:p>
        </p:txBody>
      </p:sp>
    </p:spTree>
    <p:extLst>
      <p:ext uri="{BB962C8B-B14F-4D97-AF65-F5344CB8AC3E}">
        <p14:creationId xmlns:p14="http://schemas.microsoft.com/office/powerpoint/2010/main" val="847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Tail of Optimizations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19" y="2151192"/>
            <a:ext cx="5139613" cy="223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165" y="5228225"/>
            <a:ext cx="3568634" cy="470828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SPEC gives poor code coverage</a:t>
            </a:r>
          </a:p>
        </p:txBody>
      </p:sp>
    </p:spTree>
    <p:extLst>
      <p:ext uri="{BB962C8B-B14F-4D97-AF65-F5344CB8AC3E}">
        <p14:creationId xmlns:p14="http://schemas.microsoft.com/office/powerpoint/2010/main" val="29196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Definedness</a:t>
            </a:r>
            <a:r>
              <a:rPr lang="en-US" dirty="0" smtClean="0"/>
              <a:t>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45" y="2337852"/>
            <a:ext cx="5206613" cy="25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Poison-free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69" y="1907598"/>
            <a:ext cx="5758565" cy="37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PR20186: </a:t>
            </a:r>
            <a:r>
              <a:rPr lang="pt-PT" dirty="0" err="1" smtClean="0"/>
              <a:t>wrong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%div = sdiv %x, C</a:t>
            </a: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%r   = sub 0, %div</a:t>
            </a: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%r   = sdiv %x, -C</a:t>
            </a:r>
          </a:p>
        </p:txBody>
      </p:sp>
    </p:spTree>
    <p:extLst>
      <p:ext uri="{BB962C8B-B14F-4D97-AF65-F5344CB8AC3E}">
        <p14:creationId xmlns:p14="http://schemas.microsoft.com/office/powerpoint/2010/main" val="10404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PR20189: </a:t>
            </a:r>
            <a:r>
              <a:rPr lang="pt-PT" dirty="0" err="1" smtClean="0"/>
              <a:t>introduce</a:t>
            </a:r>
            <a:r>
              <a:rPr lang="pt-PT" dirty="0" smtClean="0"/>
              <a:t> </a:t>
            </a:r>
            <a:r>
              <a:rPr lang="pt-PT" dirty="0" err="1" smtClean="0"/>
              <a:t>poison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100" dirty="0">
                <a:latin typeface="Consolas" panose="020B0609020204030204" pitchFamily="49" charset="0"/>
                <a:cs typeface="Consolas" panose="020B0609020204030204" pitchFamily="49" charset="0"/>
              </a:rPr>
              <a:t>%B = sub 0, %</a:t>
            </a:r>
            <a:r>
              <a:rPr lang="pt-PT" sz="21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pl-PL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2100" dirty="0">
                <a:latin typeface="Consolas" panose="020B0609020204030204" pitchFamily="49" charset="0"/>
                <a:cs typeface="Consolas" panose="020B0609020204030204" pitchFamily="49" charset="0"/>
              </a:rPr>
              <a:t>%C = sub nsw %</a:t>
            </a:r>
            <a:r>
              <a:rPr lang="pt-PT" sz="21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pl-PL" sz="2100" dirty="0">
                <a:latin typeface="Consolas" panose="020B0609020204030204" pitchFamily="49" charset="0"/>
                <a:cs typeface="Consolas" panose="020B0609020204030204" pitchFamily="49" charset="0"/>
              </a:rPr>
              <a:t>, %B</a:t>
            </a:r>
            <a:endParaRPr lang="pt-PT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sz="2100" dirty="0"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PT" sz="2100" dirty="0">
                <a:latin typeface="Consolas" panose="020B0609020204030204" pitchFamily="49" charset="0"/>
                <a:cs typeface="Consolas" panose="020B0609020204030204" pitchFamily="49" charset="0"/>
              </a:rPr>
              <a:t>%C = </a:t>
            </a:r>
            <a:r>
              <a:rPr lang="pt-PT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pt-PT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nsw</a:t>
            </a:r>
            <a:r>
              <a:rPr lang="pt-PT" sz="2100" dirty="0">
                <a:latin typeface="Consolas" panose="020B0609020204030204" pitchFamily="49" charset="0"/>
                <a:cs typeface="Consolas" panose="020B0609020204030204" pitchFamily="49" charset="0"/>
              </a:rPr>
              <a:t> %X, %A</a:t>
            </a:r>
            <a:endParaRPr lang="en-GB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PR21242: </a:t>
            </a:r>
            <a:r>
              <a:rPr lang="pt-PT" dirty="0" err="1" smtClean="0"/>
              <a:t>introduce</a:t>
            </a:r>
            <a:r>
              <a:rPr lang="pt-PT" dirty="0" smtClean="0"/>
              <a:t> </a:t>
            </a:r>
            <a:r>
              <a:rPr lang="pt-PT" dirty="0" err="1" smtClean="0"/>
              <a:t>poison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Pre: isPowerOf2(C1)</a:t>
            </a:r>
          </a:p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%r = mul nsw %x, C1</a:t>
            </a:r>
          </a:p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%r = shl nsw %x, log2(C1)</a:t>
            </a:r>
            <a:endParaRPr lang="en-GB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PR21243: </a:t>
            </a:r>
            <a:r>
              <a:rPr lang="pt-PT" dirty="0" err="1" smtClean="0"/>
              <a:t>wrong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Pre: !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WillNotOverflowSignedMul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(C1, C2)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%Op0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%X, C1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%Op0, C2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%r = 0</a:t>
            </a:r>
          </a:p>
        </p:txBody>
      </p:sp>
    </p:spTree>
    <p:extLst>
      <p:ext uri="{BB962C8B-B14F-4D97-AF65-F5344CB8AC3E}">
        <p14:creationId xmlns:p14="http://schemas.microsoft.com/office/powerpoint/2010/main" val="19891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PR21245: </a:t>
            </a:r>
            <a:r>
              <a:rPr lang="pt-PT" dirty="0" err="1" smtClean="0"/>
              <a:t>wrong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Pre: C2 % (1&lt;&lt;C1) == 0</a:t>
            </a:r>
          </a:p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%s = shl nsw %X, C1</a:t>
            </a:r>
          </a:p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%r = sdiv %s, C2</a:t>
            </a:r>
          </a:p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%r = sdiv %X, (C2 / (1 &lt;&lt; C1))</a:t>
            </a:r>
            <a:endParaRPr lang="en-GB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1" y="257750"/>
            <a:ext cx="8300228" cy="902127"/>
          </a:xfrm>
        </p:spPr>
        <p:txBody>
          <a:bodyPr>
            <a:noAutofit/>
          </a:bodyPr>
          <a:lstStyle/>
          <a:p>
            <a:r>
              <a:rPr lang="en-US" sz="4000" dirty="0" smtClean="0"/>
              <a:t>Peephole Optimizers are Particularly Buggy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LLVM’s InstCombine (a peephole optimizer) </a:t>
            </a:r>
            <a:r>
              <a:rPr lang="en-US" dirty="0"/>
              <a:t>had the most bugs reported by fuzzing </a:t>
            </a:r>
            <a:r>
              <a:rPr lang="en-US" dirty="0" smtClean="0"/>
              <a:t>tools</a:t>
            </a:r>
          </a:p>
          <a:p>
            <a:pPr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InstCombine </a:t>
            </a:r>
            <a:r>
              <a:rPr lang="en-US" dirty="0"/>
              <a:t>has 20,000 lines of C++</a:t>
            </a:r>
          </a:p>
          <a:p>
            <a:pPr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Semantics </a:t>
            </a:r>
            <a:r>
              <a:rPr lang="en-US" dirty="0"/>
              <a:t>of LLVM IR are </a:t>
            </a:r>
            <a:r>
              <a:rPr lang="en-US" dirty="0" smtClean="0"/>
              <a:t>tricky; InstCombine exploits the corner cases to improve performance:</a:t>
            </a:r>
          </a:p>
          <a:p>
            <a:pPr marL="432000" lvl="2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smtClean="0"/>
              <a:t>Undefined </a:t>
            </a:r>
            <a:r>
              <a:rPr lang="en-US" i="0" dirty="0"/>
              <a:t>behavior, poison values, undefined values, </a:t>
            </a:r>
            <a:r>
              <a:rPr lang="en-US" i="0" dirty="0" smtClean="0"/>
              <a:t>overflows, …</a:t>
            </a:r>
          </a:p>
        </p:txBody>
      </p:sp>
    </p:spTree>
    <p:extLst>
      <p:ext uri="{BB962C8B-B14F-4D97-AF65-F5344CB8AC3E}">
        <p14:creationId xmlns:p14="http://schemas.microsoft.com/office/powerpoint/2010/main" val="19132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510" dirty="0"/>
              <a:t>PR21255: </a:t>
            </a:r>
            <a:r>
              <a:rPr lang="pt-PT" sz="4510" dirty="0" err="1"/>
              <a:t>introduce</a:t>
            </a:r>
            <a:r>
              <a:rPr lang="pt-PT" sz="4510" dirty="0"/>
              <a:t> </a:t>
            </a:r>
            <a:r>
              <a:rPr lang="pt-PT" sz="4510" dirty="0" err="1"/>
              <a:t>undef</a:t>
            </a:r>
            <a:r>
              <a:rPr lang="pt-PT" sz="4510" dirty="0"/>
              <a:t> </a:t>
            </a:r>
            <a:r>
              <a:rPr lang="pt-PT" sz="4510" dirty="0" err="1"/>
              <a:t>behavior</a:t>
            </a:r>
            <a:endParaRPr lang="en-GB" sz="451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%Op0 = lshr %X, C1</a:t>
            </a: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%r = udiv %Op0, C2</a:t>
            </a: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 =&gt;</a:t>
            </a:r>
          </a:p>
          <a:p>
            <a:r>
              <a:rPr lang="da-DK" sz="2100" dirty="0">
                <a:latin typeface="Consolas" panose="020B0609020204030204" pitchFamily="49" charset="0"/>
                <a:cs typeface="Consolas" panose="020B0609020204030204" pitchFamily="49" charset="0"/>
              </a:rPr>
              <a:t>%r = udiv %X, (C2 &lt;&lt; C1)</a:t>
            </a:r>
            <a:endParaRPr lang="en-GB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510" dirty="0"/>
              <a:t>PR21256: </a:t>
            </a:r>
            <a:r>
              <a:rPr lang="pt-PT" sz="4510" dirty="0" err="1"/>
              <a:t>introduce</a:t>
            </a:r>
            <a:r>
              <a:rPr lang="pt-PT" sz="4510" dirty="0"/>
              <a:t> </a:t>
            </a:r>
            <a:r>
              <a:rPr lang="pt-PT" sz="4510" dirty="0" err="1"/>
              <a:t>undef</a:t>
            </a:r>
            <a:r>
              <a:rPr lang="pt-PT" sz="4510" dirty="0"/>
              <a:t> </a:t>
            </a:r>
            <a:r>
              <a:rPr lang="pt-PT" sz="4510" dirty="0" err="1"/>
              <a:t>behavior</a:t>
            </a:r>
            <a:endParaRPr lang="en-GB" sz="451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%Op1 = sub 0, %X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srem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%Op0, %Op1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=&gt;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srem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%Op0, %X</a:t>
            </a:r>
          </a:p>
        </p:txBody>
      </p:sp>
    </p:spTree>
    <p:extLst>
      <p:ext uri="{BB962C8B-B14F-4D97-AF65-F5344CB8AC3E}">
        <p14:creationId xmlns:p14="http://schemas.microsoft.com/office/powerpoint/2010/main" val="1583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510" dirty="0"/>
              <a:t>PR21274: </a:t>
            </a:r>
            <a:r>
              <a:rPr lang="pt-PT" sz="4510" dirty="0" err="1"/>
              <a:t>introduce</a:t>
            </a:r>
            <a:r>
              <a:rPr lang="pt-PT" sz="4510" dirty="0"/>
              <a:t> </a:t>
            </a:r>
            <a:r>
              <a:rPr lang="pt-PT" sz="4510" dirty="0" err="1"/>
              <a:t>undef</a:t>
            </a:r>
            <a:r>
              <a:rPr lang="pt-PT" sz="4510" dirty="0"/>
              <a:t> </a:t>
            </a:r>
            <a:r>
              <a:rPr lang="pt-PT" sz="4510" dirty="0" err="1"/>
              <a:t>behavior</a:t>
            </a:r>
            <a:endParaRPr lang="en-GB" sz="451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Pre: isPowerOf2(%Power)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%Power, %A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%Y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lshr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, %B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%X, %Y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=&gt;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%sub = sub %A, %B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%Y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%Power, %sub</a:t>
            </a:r>
          </a:p>
          <a:p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GB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GB" sz="2100" dirty="0">
                <a:latin typeface="Consolas" panose="020B0609020204030204" pitchFamily="49" charset="0"/>
                <a:cs typeface="Consolas" panose="020B0609020204030204" pitchFamily="49" charset="0"/>
              </a:rPr>
              <a:t> %X, %Y</a:t>
            </a:r>
          </a:p>
        </p:txBody>
      </p:sp>
    </p:spTree>
    <p:extLst>
      <p:ext uri="{BB962C8B-B14F-4D97-AF65-F5344CB8AC3E}">
        <p14:creationId xmlns:p14="http://schemas.microsoft.com/office/powerpoint/2010/main" val="28140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err="1"/>
              <a:t>equivalentAddressValues</a:t>
            </a:r>
            <a:endParaRPr lang="en-US" sz="1800" dirty="0"/>
          </a:p>
          <a:p>
            <a:r>
              <a:rPr lang="en-US" sz="1800" dirty="0"/>
              <a:t>isPowerOf2</a:t>
            </a:r>
          </a:p>
          <a:p>
            <a:r>
              <a:rPr lang="en-US" sz="1800" dirty="0"/>
              <a:t>isPowerOf2OrZero</a:t>
            </a:r>
          </a:p>
          <a:p>
            <a:r>
              <a:rPr lang="en-US" sz="1800" dirty="0" err="1"/>
              <a:t>isShiftedMask</a:t>
            </a:r>
            <a:endParaRPr lang="en-US" sz="1800" dirty="0"/>
          </a:p>
          <a:p>
            <a:r>
              <a:rPr lang="en-US" sz="1800" dirty="0" err="1"/>
              <a:t>isSignBit</a:t>
            </a:r>
            <a:endParaRPr lang="en-US" sz="1800" dirty="0"/>
          </a:p>
          <a:p>
            <a:r>
              <a:rPr lang="en-US" sz="1800" dirty="0" err="1"/>
              <a:t>MaskedValueIsZero</a:t>
            </a:r>
            <a:endParaRPr lang="en-US" sz="1800" dirty="0"/>
          </a:p>
          <a:p>
            <a:r>
              <a:rPr lang="en-US" sz="1800" dirty="0" err="1"/>
              <a:t>WillNotOverflowSignedAdd</a:t>
            </a:r>
            <a:endParaRPr lang="en-US" sz="1800" dirty="0"/>
          </a:p>
          <a:p>
            <a:r>
              <a:rPr lang="en-US" sz="1800" dirty="0" err="1"/>
              <a:t>WillNotOverflowUnsignedAdd</a:t>
            </a:r>
            <a:endParaRPr lang="en-US" sz="1800" dirty="0"/>
          </a:p>
          <a:p>
            <a:r>
              <a:rPr lang="en-US" sz="1800" dirty="0" err="1"/>
              <a:t>WillNotOverflowSignedSub</a:t>
            </a:r>
            <a:endParaRPr lang="en-US" sz="1800" dirty="0"/>
          </a:p>
          <a:p>
            <a:r>
              <a:rPr lang="en-US" sz="1800" dirty="0" err="1"/>
              <a:t>WillNotOverflowUnsignedSub</a:t>
            </a:r>
            <a:endParaRPr lang="en-US" sz="1800" dirty="0"/>
          </a:p>
          <a:p>
            <a:r>
              <a:rPr lang="en-US" sz="1800" dirty="0" err="1"/>
              <a:t>WillNotOverflowSignedMul</a:t>
            </a:r>
            <a:endParaRPr lang="en-US" sz="1800" dirty="0"/>
          </a:p>
          <a:p>
            <a:r>
              <a:rPr lang="en-US" sz="1800" dirty="0" err="1"/>
              <a:t>WillNotOverflowUnsignedMul</a:t>
            </a:r>
            <a:endParaRPr lang="en-US" sz="1800" dirty="0"/>
          </a:p>
          <a:p>
            <a:r>
              <a:rPr lang="en-US" sz="1800" dirty="0" err="1"/>
              <a:t>WillNotOverflowUnsignedShl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26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Optimizations are Easy to Get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95" y="2363375"/>
            <a:ext cx="2780280" cy="877206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a = x &lt;&lt;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c;</a:t>
            </a:r>
          </a:p>
          <a:p>
            <a:pPr marL="0" indent="0">
              <a:buNone/>
            </a:pP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b = a / d;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7649" y="2363459"/>
            <a:ext cx="3771365" cy="87720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wrap="square" lIns="109713" tIns="68570" rIns="109713" bIns="6857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t = d / (1 &lt;&lt; c);</a:t>
            </a: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b = x / 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89324" y="2705551"/>
            <a:ext cx="310709" cy="1928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92995" y="3830593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 * 2</a:t>
            </a:r>
            <a:r>
              <a:rPr lang="en-US" sz="2400" baseline="30000" dirty="0"/>
              <a:t>c</a:t>
            </a:r>
            <a:r>
              <a:rPr lang="en-US" sz="2400" dirty="0"/>
              <a:t> / 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1247" y="3853395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 / (d / 2</a:t>
            </a:r>
            <a:r>
              <a:rPr lang="en-US" sz="2400" baseline="30000" dirty="0"/>
              <a:t>c</a:t>
            </a:r>
            <a:r>
              <a:rPr lang="en-US" sz="24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6057" y="3853395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x / d * 2</a:t>
            </a:r>
            <a:r>
              <a:rPr lang="en-US" sz="2400" baseline="30000" dirty="0"/>
              <a:t>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576057" y="4291915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x * 2</a:t>
            </a:r>
            <a:r>
              <a:rPr lang="en-US" sz="2400" baseline="30000" dirty="0"/>
              <a:t>c</a:t>
            </a:r>
            <a:r>
              <a:rPr lang="en-US" sz="2400" dirty="0"/>
              <a:t> / 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7347" y="5562794"/>
            <a:ext cx="2465009" cy="470828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(c and d are constants)</a:t>
            </a:r>
          </a:p>
        </p:txBody>
      </p:sp>
    </p:spTree>
    <p:extLst>
      <p:ext uri="{BB962C8B-B14F-4D97-AF65-F5344CB8AC3E}">
        <p14:creationId xmlns:p14="http://schemas.microsoft.com/office/powerpoint/2010/main" val="8450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Optimizations are Easy to Get Wrong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7649" y="2363459"/>
            <a:ext cx="3771365" cy="87720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wrap="square" lIns="109713" tIns="68570" rIns="109713" bIns="6857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t = d / (1 &lt;&lt; c);</a:t>
            </a: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b = x / 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1873" y="3575465"/>
            <a:ext cx="5068381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Domain of </a:t>
            </a:r>
            <a:r>
              <a:rPr lang="en-GB" sz="1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definedness</a:t>
            </a:r>
            <a:r>
              <a:rPr lang="en-GB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Target is smaller than Source's for i4 %b</a:t>
            </a:r>
          </a:p>
          <a:p>
            <a:endParaRPr lang="en-US" sz="1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Example: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i4 =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 i4 = 0x3 (3)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 i4 = 0x7 (7)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 i4 =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 &lt;&lt; c) i4 = 0x8 (8, -8)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i4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Source value: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 value: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undef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4913" y="3931829"/>
            <a:ext cx="2203001" cy="5124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LLVM bug #21245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2995" y="2363375"/>
            <a:ext cx="2780280" cy="877206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a = x &lt;&lt;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c;</a:t>
            </a:r>
          </a:p>
          <a:p>
            <a:pPr marL="0" indent="0">
              <a:buNone/>
            </a:pP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b = a / d;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89324" y="2705551"/>
            <a:ext cx="310709" cy="1928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38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Peephole Optimizers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994727" y="1324315"/>
            <a:ext cx="5184286" cy="5332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</a:t>
            </a:r>
            <a:r>
              <a:rPr lang="en-US" altLang="en-US" sz="95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*Op0BO =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95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en-US" sz="95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Rem-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</a:t>
            </a:r>
            <a:r>
              <a:rPr lang="en-US" altLang="en-US" sz="95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9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US" dirty="0" smtClean="0"/>
              <a:t>New language and tool for:</a:t>
            </a:r>
          </a:p>
          <a:p>
            <a:pPr lvl="1"/>
            <a:r>
              <a:rPr lang="en-US" dirty="0" smtClean="0"/>
              <a:t>Specifying peephole optimizations</a:t>
            </a:r>
          </a:p>
          <a:p>
            <a:pPr lvl="1"/>
            <a:r>
              <a:rPr lang="en-US" dirty="0" smtClean="0"/>
              <a:t>Proving them correct (or generate a counterexample)</a:t>
            </a:r>
          </a:p>
          <a:p>
            <a:pPr lvl="1"/>
            <a:r>
              <a:rPr lang="en-US" dirty="0" smtClean="0"/>
              <a:t>Generating C++ code for a compiler</a:t>
            </a:r>
            <a:endParaRPr lang="en-US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US" dirty="0" smtClean="0"/>
              <a:t>Design point: both practical and formal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1" t="21218" r="40742" b="11979"/>
          <a:stretch/>
        </p:blipFill>
        <p:spPr>
          <a:xfrm>
            <a:off x="3329946" y="4240906"/>
            <a:ext cx="2243539" cy="173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7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Peephole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570" y="1252473"/>
            <a:ext cx="4108315" cy="9579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f(int x, int y) </a:t>
            </a:r>
            <a:r>
              <a:rPr lang="es-ES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18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s-ES" sz="1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(x / y) * 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52956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altLang="en-US" sz="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Rem-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</a:t>
            </a: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3570" y="2808050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i32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50476" y="2338943"/>
            <a:ext cx="434502" cy="38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3570" y="4862551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</a:t>
            </a:r>
            <a:r>
              <a:rPr lang="nn-NO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srem </a:t>
            </a:r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i32 %x, %1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650476" y="4382654"/>
            <a:ext cx="434502" cy="38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4978" y="2341442"/>
            <a:ext cx="197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 to LLVM 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44900" y="4382654"/>
            <a:ext cx="101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8" grpId="0" animBg="1"/>
      <p:bldP spid="9" grpId="0" animBg="1"/>
      <p:bldP spid="10" grpId="0"/>
      <p:bldP spid="10" grpId="1"/>
      <p:bldP spid="11" grpId="0"/>
    </p:bldLst>
  </p:timing>
</p:sld>
</file>

<file path=ppt/theme/theme1.xml><?xml version="1.0" encoding="utf-8"?>
<a:theme xmlns:a="http://schemas.openxmlformats.org/drawingml/2006/main" name="Metropolita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2285</Words>
  <Application>Microsoft Office PowerPoint</Application>
  <PresentationFormat>On-screen Show (4:3)</PresentationFormat>
  <Paragraphs>678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Metropolitan</vt:lpstr>
      <vt:lpstr>Provably Correct Peephole Optimizations with Alive</vt:lpstr>
      <vt:lpstr>Compilers are Buggy</vt:lpstr>
      <vt:lpstr>Buggy Compilers = Security Bugs</vt:lpstr>
      <vt:lpstr>Peephole Optimizers are Particularly Buggy</vt:lpstr>
      <vt:lpstr>Optimizations are Easy to Get Wrong</vt:lpstr>
      <vt:lpstr>Optimizations are Easy to Get Wrong</vt:lpstr>
      <vt:lpstr>Implementing Peephole Optimizers</vt:lpstr>
      <vt:lpstr>Alive</vt:lpstr>
      <vt:lpstr>A Simple Peephole Optimization</vt:lpstr>
      <vt:lpstr>A Simple Peephole Optimization</vt:lpstr>
      <vt:lpstr>A Simple Peephole Optimization</vt:lpstr>
      <vt:lpstr>A Simple Peephole Optimization</vt:lpstr>
      <vt:lpstr>A Simple Peephole Optimization</vt:lpstr>
      <vt:lpstr>A Simple Peephole Optimization</vt:lpstr>
      <vt:lpstr>Alive Language</vt:lpstr>
      <vt:lpstr>Alive Language</vt:lpstr>
      <vt:lpstr>Alive</vt:lpstr>
      <vt:lpstr>Correctness Criteria</vt:lpstr>
      <vt:lpstr>The story of a new optimization</vt:lpstr>
      <vt:lpstr>The story of a new optimization</vt:lpstr>
      <vt:lpstr>The story of a new optimization</vt:lpstr>
      <vt:lpstr>Experiments</vt:lpstr>
      <vt:lpstr>InstCombine: Stats per File</vt:lpstr>
      <vt:lpstr>Optimal Attribute Inference</vt:lpstr>
      <vt:lpstr>Optimal Attribute Inference</vt:lpstr>
      <vt:lpstr>Alive is Useful!</vt:lpstr>
      <vt:lpstr>Conclusion</vt:lpstr>
      <vt:lpstr>PowerPoint Presentation</vt:lpstr>
      <vt:lpstr>Instruction Attributes</vt:lpstr>
      <vt:lpstr>Valid Associativity</vt:lpstr>
      <vt:lpstr>Associativity w/ NSW</vt:lpstr>
      <vt:lpstr>Long Tail of Optimizations</vt:lpstr>
      <vt:lpstr>Definedness Constraints</vt:lpstr>
      <vt:lpstr>Poison-free Constraints</vt:lpstr>
      <vt:lpstr>PR20186: wrong value</vt:lpstr>
      <vt:lpstr>PR20189: introduce poison value</vt:lpstr>
      <vt:lpstr>PR21242: introduce poison value</vt:lpstr>
      <vt:lpstr>PR21243: wrong value</vt:lpstr>
      <vt:lpstr>PR21245: wrong value</vt:lpstr>
      <vt:lpstr>PR21255: introduce undef behavior</vt:lpstr>
      <vt:lpstr>PR21256: introduce undef behavior</vt:lpstr>
      <vt:lpstr>PR21274: introduce undef behavior</vt:lpstr>
      <vt:lpstr>Precondition Predicates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2015-06-12T08:38:15Z</dcterms:created>
  <dcterms:modified xsi:type="dcterms:W3CDTF">2015-06-19T17:30:48Z</dcterms:modified>
</cp:coreProperties>
</file>