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sldIdLst>
    <p:sldId id="264" r:id="rId5"/>
    <p:sldId id="265" r:id="rId6"/>
    <p:sldId id="297" r:id="rId7"/>
    <p:sldId id="301" r:id="rId8"/>
    <p:sldId id="300" r:id="rId9"/>
    <p:sldId id="303" r:id="rId10"/>
    <p:sldId id="304" r:id="rId11"/>
    <p:sldId id="302" r:id="rId12"/>
    <p:sldId id="310" r:id="rId13"/>
    <p:sldId id="308" r:id="rId14"/>
    <p:sldId id="312" r:id="rId15"/>
    <p:sldId id="309" r:id="rId16"/>
    <p:sldId id="298" r:id="rId17"/>
    <p:sldId id="285" r:id="rId1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1D"/>
    <a:srgbClr val="BE186B"/>
    <a:srgbClr val="E75157"/>
    <a:srgbClr val="E45A57"/>
    <a:srgbClr val="DF4C64"/>
    <a:srgbClr val="BE187B"/>
    <a:srgbClr val="B42570"/>
    <a:srgbClr val="E74C53"/>
    <a:srgbClr val="CC3E67"/>
    <a:srgbClr val="CE3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>
        <p:scale>
          <a:sx n="66" d="100"/>
          <a:sy n="66" d="100"/>
        </p:scale>
        <p:origin x="82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Sunday, November 29,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Sunday, November 29,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4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Sunday, November 29,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0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Sunday, November 29,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0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Sunday, November 29,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00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Sunday, November 29,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5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Sunday, November 29,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3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Sunday, November 29,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60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Sunday, November 29,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3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Sunday, November 29,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3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Sunday, November 29,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7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Sunday, November 29,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7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8" r:id="rId5"/>
    <p:sldLayoutId id="2147483692" r:id="rId6"/>
    <p:sldLayoutId id="2147483693" r:id="rId7"/>
    <p:sldLayoutId id="2147483694" r:id="rId8"/>
    <p:sldLayoutId id="2147483697" r:id="rId9"/>
    <p:sldLayoutId id="2147483695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CE9E2ED-2BB1-46AE-A037-86EC1BF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2CE781-16DC-4356-B26A-39978B200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032" y="2859189"/>
            <a:ext cx="5258968" cy="1995749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5400" spc="600" dirty="0">
                <a:solidFill>
                  <a:srgbClr val="BE186B"/>
                </a:solidFill>
              </a:rPr>
              <a:t>Usability testing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7" y="-3"/>
            <a:ext cx="3611463" cy="6858000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100000">
                <a:schemeClr val="tx2">
                  <a:lumMod val="50000"/>
                  <a:lumOff val="50000"/>
                  <a:alpha val="5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2000">
                <a:schemeClr val="accent2">
                  <a:alpha val="69000"/>
                </a:schemeClr>
              </a:gs>
              <a:gs pos="99000">
                <a:schemeClr val="accent4">
                  <a:alpha val="74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26853" y="-345671"/>
            <a:ext cx="3429002" cy="4120348"/>
          </a:xfrm>
          <a:prstGeom prst="rect">
            <a:avLst/>
          </a:prstGeom>
          <a:gradFill>
            <a:gsLst>
              <a:gs pos="0">
                <a:schemeClr val="accent5">
                  <a:alpha val="26000"/>
                </a:schemeClr>
              </a:gs>
              <a:gs pos="49000">
                <a:schemeClr val="tx2">
                  <a:lumMod val="75000"/>
                  <a:lumOff val="25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Imagem 13" descr="Uma imagem com mesa, aceso, fogo, palco&#10;&#10;Descrição gerada automaticamente">
            <a:extLst>
              <a:ext uri="{FF2B5EF4-FFF2-40B4-BE49-F238E27FC236}">
                <a16:creationId xmlns:a16="http://schemas.microsoft.com/office/drawing/2014/main" id="{64B5B097-F1B3-43EA-AA21-C3910ECE8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8" r="5096"/>
          <a:stretch/>
        </p:blipFill>
        <p:spPr>
          <a:xfrm>
            <a:off x="6217967" y="1143804"/>
            <a:ext cx="4570403" cy="4570403"/>
          </a:xfrm>
          <a:prstGeom prst="ellipse">
            <a:avLst/>
          </a:prstGeom>
        </p:spPr>
      </p:pic>
      <p:sp>
        <p:nvSpPr>
          <p:cNvPr id="20" name="Marcador de Posição de Conteúdo 19">
            <a:extLst>
              <a:ext uri="{FF2B5EF4-FFF2-40B4-BE49-F238E27FC236}">
                <a16:creationId xmlns:a16="http://schemas.microsoft.com/office/drawing/2014/main" id="{22DF12C7-1737-44BD-A309-B00ED4D3A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032" y="5472776"/>
            <a:ext cx="5535637" cy="7209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Group</a:t>
            </a:r>
            <a:r>
              <a:rPr lang="pt-PT" sz="3200" dirty="0"/>
              <a:t> 1 – 100 Limites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68B7506-08E6-4031-8DF7-8E14168B2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32" y="813690"/>
            <a:ext cx="4543903" cy="142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71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75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4" name="Rectangle 77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035" name="Rectangle 79">
            <a:extLst>
              <a:ext uri="{FF2B5EF4-FFF2-40B4-BE49-F238E27FC236}">
                <a16:creationId xmlns:a16="http://schemas.microsoft.com/office/drawing/2014/main" id="{F6EAEA9B-2E1C-4FAD-8BCE-BCDAA88A0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6" name="Rectangle 81">
            <a:extLst>
              <a:ext uri="{FF2B5EF4-FFF2-40B4-BE49-F238E27FC236}">
                <a16:creationId xmlns:a16="http://schemas.microsoft.com/office/drawing/2014/main" id="{18DDDDE9-F719-466E-8023-442157AD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5839"/>
            <a:ext cx="12203210" cy="1594273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7" name="Rectangle 83">
            <a:extLst>
              <a:ext uri="{FF2B5EF4-FFF2-40B4-BE49-F238E27FC236}">
                <a16:creationId xmlns:a16="http://schemas.microsoft.com/office/drawing/2014/main" id="{939F77F6-77CF-46C0-AC00-152962613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9" y="-15839"/>
            <a:ext cx="8126510" cy="1594273"/>
          </a:xfrm>
          <a:prstGeom prst="rect">
            <a:avLst/>
          </a:prstGeom>
          <a:gradFill>
            <a:gsLst>
              <a:gs pos="0">
                <a:schemeClr val="accent5">
                  <a:alpha val="17000"/>
                </a:schemeClr>
              </a:gs>
              <a:gs pos="99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81D6D53-7DE2-4564-9C40-9B261437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5440" y="-3031424"/>
            <a:ext cx="1594275" cy="7625444"/>
          </a:xfrm>
          <a:prstGeom prst="rect">
            <a:avLst/>
          </a:prstGeom>
          <a:gradFill>
            <a:gsLst>
              <a:gs pos="23000">
                <a:schemeClr val="accent4">
                  <a:alpha val="0"/>
                </a:schemeClr>
              </a:gs>
              <a:gs pos="99000">
                <a:schemeClr val="accent6">
                  <a:alpha val="59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2" name="Gráfico 11" descr="Crítica de cliente">
            <a:extLst>
              <a:ext uri="{FF2B5EF4-FFF2-40B4-BE49-F238E27FC236}">
                <a16:creationId xmlns:a16="http://schemas.microsoft.com/office/drawing/2014/main" id="{2E4D4746-F6CE-40DA-BE86-A90848D0E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187" y="406897"/>
            <a:ext cx="748800" cy="748800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85639FF4-71D4-4DB9-B135-DE5A1520EDC4}"/>
              </a:ext>
            </a:extLst>
          </p:cNvPr>
          <p:cNvSpPr txBox="1">
            <a:spLocks/>
          </p:cNvSpPr>
          <p:nvPr/>
        </p:nvSpPr>
        <p:spPr>
          <a:xfrm>
            <a:off x="1347516" y="285249"/>
            <a:ext cx="6778992" cy="9920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pc="300" dirty="0">
                <a:solidFill>
                  <a:schemeClr val="bg1"/>
                </a:solidFill>
              </a:rPr>
              <a:t>difficulties</a:t>
            </a:r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id="{811ED406-5D0D-478E-BBFA-4988681EE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190" y="313385"/>
            <a:ext cx="2696919" cy="9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arcador de Posição de Conteúdo 3">
            <a:extLst>
              <a:ext uri="{FF2B5EF4-FFF2-40B4-BE49-F238E27FC236}">
                <a16:creationId xmlns:a16="http://schemas.microsoft.com/office/drawing/2014/main" id="{9FA7712E-CA3F-4937-B3B1-54E8392FA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2" y="2107095"/>
            <a:ext cx="10580914" cy="4293277"/>
          </a:xfrm>
        </p:spPr>
        <p:txBody>
          <a:bodyPr>
            <a:noAutofit/>
          </a:bodyPr>
          <a:lstStyle/>
          <a:p>
            <a:pPr marL="0" lvl="1" indent="0" algn="just">
              <a:spcBef>
                <a:spcPts val="600"/>
              </a:spcBef>
              <a:spcAft>
                <a:spcPts val="600"/>
              </a:spcAft>
              <a:buClr>
                <a:srgbClr val="F25C5F"/>
              </a:buClr>
              <a:buNone/>
            </a:pPr>
            <a:r>
              <a:rPr lang="en-US" dirty="0">
                <a:solidFill>
                  <a:srgbClr val="B42570"/>
                </a:solidFill>
                <a:cs typeface="Calibri" panose="020F0502020204030204" pitchFamily="34" charset="0"/>
              </a:rPr>
              <a:t>Artists</a:t>
            </a:r>
            <a:endParaRPr lang="en-US" dirty="0">
              <a:cs typeface="Calibri" panose="020F0502020204030204" pitchFamily="34" charset="0"/>
            </a:endParaRPr>
          </a:p>
          <a:p>
            <a:pPr marL="449263" lvl="1" indent="-449263" algn="just">
              <a:spcBef>
                <a:spcPts val="600"/>
              </a:spcBef>
              <a:spcAft>
                <a:spcPts val="6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cs typeface="Calibri" panose="020F0502020204030204" pitchFamily="34" charset="0"/>
              </a:rPr>
              <a:t>Detect the chat option in full screen mode;</a:t>
            </a:r>
          </a:p>
          <a:p>
            <a:pPr marL="449263" lvl="1" indent="-449263" algn="just">
              <a:spcBef>
                <a:spcPts val="600"/>
              </a:spcBef>
              <a:spcAft>
                <a:spcPts val="6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cs typeface="Calibri" panose="020F0502020204030204" pitchFamily="34" charset="0"/>
              </a:rPr>
              <a:t>Understand that the call already started.</a:t>
            </a:r>
          </a:p>
          <a:p>
            <a:pPr marL="0" lvl="1" indent="0" algn="just">
              <a:spcBef>
                <a:spcPts val="600"/>
              </a:spcBef>
              <a:spcAft>
                <a:spcPts val="600"/>
              </a:spcAft>
              <a:buClr>
                <a:srgbClr val="F25C5F"/>
              </a:buClr>
              <a:buNone/>
            </a:pPr>
            <a:endParaRPr lang="en-US" sz="4400" dirty="0">
              <a:cs typeface="Calibri" panose="020F0502020204030204" pitchFamily="34" charset="0"/>
            </a:endParaRPr>
          </a:p>
          <a:p>
            <a:pPr marL="0" lvl="1" indent="0" algn="just">
              <a:spcBef>
                <a:spcPts val="600"/>
              </a:spcBef>
              <a:spcAft>
                <a:spcPts val="600"/>
              </a:spcAft>
              <a:buClr>
                <a:srgbClr val="F25C5F"/>
              </a:buClr>
              <a:buNone/>
            </a:pPr>
            <a:r>
              <a:rPr lang="en-US" dirty="0">
                <a:solidFill>
                  <a:srgbClr val="B42570"/>
                </a:solidFill>
                <a:cs typeface="Calibri" panose="020F0502020204030204" pitchFamily="34" charset="0"/>
              </a:rPr>
              <a:t>Fans</a:t>
            </a:r>
            <a:endParaRPr lang="en-US" dirty="0">
              <a:cs typeface="Calibri" panose="020F0502020204030204" pitchFamily="34" charset="0"/>
            </a:endParaRPr>
          </a:p>
          <a:p>
            <a:pPr marL="449263" lvl="1" indent="-449263" algn="just">
              <a:spcBef>
                <a:spcPts val="600"/>
              </a:spcBef>
              <a:spcAft>
                <a:spcPts val="6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cs typeface="Calibri" panose="020F0502020204030204" pitchFamily="34" charset="0"/>
              </a:rPr>
              <a:t>Know when the concert starts (because the notification is hard to detect);</a:t>
            </a:r>
          </a:p>
          <a:p>
            <a:pPr marL="449263" lvl="1" indent="-449263" algn="just">
              <a:spcBef>
                <a:spcPts val="600"/>
              </a:spcBef>
              <a:spcAft>
                <a:spcPts val="6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cs typeface="Calibri" panose="020F0502020204030204" pitchFamily="34" charset="0"/>
              </a:rPr>
              <a:t>Identify where the information about the date and time of the concert is located.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DF79A99-F470-49DC-81EF-472BF097C3FD}"/>
              </a:ext>
            </a:extLst>
          </p:cNvPr>
          <p:cNvGrpSpPr/>
          <p:nvPr/>
        </p:nvGrpSpPr>
        <p:grpSpPr>
          <a:xfrm>
            <a:off x="6786544" y="2237297"/>
            <a:ext cx="3884481" cy="2171827"/>
            <a:chOff x="7882254" y="2106241"/>
            <a:chExt cx="3752520" cy="2117415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5B91C053-0F26-487E-BFED-E221EC133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8700020" y="1288902"/>
              <a:ext cx="2116988" cy="3752520"/>
            </a:xfrm>
            <a:prstGeom prst="rect">
              <a:avLst/>
            </a:prstGeom>
            <a:ln>
              <a:solidFill>
                <a:srgbClr val="BE186B"/>
              </a:solidFill>
            </a:ln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CB4E33C-0C23-4A35-A6B1-C1FE49A077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63943" y="2106241"/>
              <a:ext cx="401486" cy="401486"/>
            </a:xfrm>
            <a:prstGeom prst="ellipse">
              <a:avLst/>
            </a:prstGeom>
            <a:noFill/>
            <a:ln w="38100">
              <a:solidFill>
                <a:srgbClr val="E75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4" name="Gráfico 13" descr="Seta de linha com curva para a direita">
            <a:extLst>
              <a:ext uri="{FF2B5EF4-FFF2-40B4-BE49-F238E27FC236}">
                <a16:creationId xmlns:a16="http://schemas.microsoft.com/office/drawing/2014/main" id="{81463F4B-DB2E-4AD1-99A1-755AF185C8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750981" flipH="1">
            <a:off x="5673278" y="19576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13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75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4" name="Rectangle 77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035" name="Rectangle 79">
            <a:extLst>
              <a:ext uri="{FF2B5EF4-FFF2-40B4-BE49-F238E27FC236}">
                <a16:creationId xmlns:a16="http://schemas.microsoft.com/office/drawing/2014/main" id="{F6EAEA9B-2E1C-4FAD-8BCE-BCDAA88A0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6" name="Rectangle 81">
            <a:extLst>
              <a:ext uri="{FF2B5EF4-FFF2-40B4-BE49-F238E27FC236}">
                <a16:creationId xmlns:a16="http://schemas.microsoft.com/office/drawing/2014/main" id="{18DDDDE9-F719-466E-8023-442157AD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5839"/>
            <a:ext cx="12203210" cy="1594273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7" name="Rectangle 83">
            <a:extLst>
              <a:ext uri="{FF2B5EF4-FFF2-40B4-BE49-F238E27FC236}">
                <a16:creationId xmlns:a16="http://schemas.microsoft.com/office/drawing/2014/main" id="{939F77F6-77CF-46C0-AC00-152962613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9" y="-15839"/>
            <a:ext cx="8126510" cy="1594273"/>
          </a:xfrm>
          <a:prstGeom prst="rect">
            <a:avLst/>
          </a:prstGeom>
          <a:gradFill>
            <a:gsLst>
              <a:gs pos="0">
                <a:schemeClr val="accent5">
                  <a:alpha val="17000"/>
                </a:schemeClr>
              </a:gs>
              <a:gs pos="99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81D6D53-7DE2-4564-9C40-9B261437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5440" y="-3031424"/>
            <a:ext cx="1594275" cy="7625444"/>
          </a:xfrm>
          <a:prstGeom prst="rect">
            <a:avLst/>
          </a:prstGeom>
          <a:gradFill>
            <a:gsLst>
              <a:gs pos="23000">
                <a:schemeClr val="accent4">
                  <a:alpha val="0"/>
                </a:schemeClr>
              </a:gs>
              <a:gs pos="99000">
                <a:schemeClr val="accent6">
                  <a:alpha val="59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85639FF4-71D4-4DB9-B135-DE5A1520EDC4}"/>
              </a:ext>
            </a:extLst>
          </p:cNvPr>
          <p:cNvSpPr txBox="1">
            <a:spLocks/>
          </p:cNvSpPr>
          <p:nvPr/>
        </p:nvSpPr>
        <p:spPr>
          <a:xfrm>
            <a:off x="1347516" y="285249"/>
            <a:ext cx="6778992" cy="9920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pc="300" dirty="0">
                <a:solidFill>
                  <a:schemeClr val="bg1"/>
                </a:solidFill>
              </a:rPr>
              <a:t>feedback</a:t>
            </a:r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id="{811ED406-5D0D-478E-BBFA-4988681EE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190" y="313385"/>
            <a:ext cx="2696919" cy="9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arcador de Posição de Conteúdo 3">
            <a:extLst>
              <a:ext uri="{FF2B5EF4-FFF2-40B4-BE49-F238E27FC236}">
                <a16:creationId xmlns:a16="http://schemas.microsoft.com/office/drawing/2014/main" id="{9FA7712E-CA3F-4937-B3B1-54E8392FA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2" y="1992171"/>
            <a:ext cx="7379776" cy="4452091"/>
          </a:xfrm>
        </p:spPr>
        <p:txBody>
          <a:bodyPr>
            <a:noAutofit/>
          </a:bodyPr>
          <a:lstStyle/>
          <a:p>
            <a:pPr marL="0" lvl="1" indent="0" algn="just">
              <a:spcBef>
                <a:spcPts val="600"/>
              </a:spcBef>
              <a:buClr>
                <a:srgbClr val="F25C5F"/>
              </a:buClr>
              <a:buNone/>
            </a:pPr>
            <a:r>
              <a:rPr lang="en-US" dirty="0">
                <a:solidFill>
                  <a:srgbClr val="B42570"/>
                </a:solidFill>
                <a:cs typeface="Calibri" panose="020F0502020204030204" pitchFamily="34" charset="0"/>
              </a:rPr>
              <a:t>Artists</a:t>
            </a:r>
            <a:endParaRPr lang="en-US" dirty="0">
              <a:cs typeface="Calibri" panose="020F0502020204030204" pitchFamily="34" charset="0"/>
            </a:endParaRPr>
          </a:p>
          <a:p>
            <a:pPr marL="449263" lvl="1" indent="-449263" algn="just">
              <a:spcBef>
                <a:spcPts val="600"/>
              </a:spcBef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sz="1800" dirty="0"/>
              <a:t>The call should start only when the artist wants to do that</a:t>
            </a:r>
            <a:r>
              <a:rPr lang="en-US" sz="1800" dirty="0">
                <a:cs typeface="Calibri" panose="020F0502020204030204" pitchFamily="34" charset="0"/>
              </a:rPr>
              <a:t>.</a:t>
            </a:r>
          </a:p>
          <a:p>
            <a:pPr marL="0" lvl="1" indent="0" algn="just">
              <a:spcBef>
                <a:spcPts val="600"/>
              </a:spcBef>
              <a:buClr>
                <a:srgbClr val="F25C5F"/>
              </a:buClr>
              <a:buNone/>
            </a:pPr>
            <a:endParaRPr lang="en-US" sz="1050" dirty="0">
              <a:cs typeface="Calibri" panose="020F0502020204030204" pitchFamily="34" charset="0"/>
            </a:endParaRPr>
          </a:p>
          <a:p>
            <a:pPr marL="0" lvl="1" indent="0" algn="just">
              <a:spcBef>
                <a:spcPts val="600"/>
              </a:spcBef>
              <a:buClr>
                <a:srgbClr val="F25C5F"/>
              </a:buClr>
              <a:buNone/>
            </a:pPr>
            <a:r>
              <a:rPr lang="en-US" dirty="0">
                <a:solidFill>
                  <a:srgbClr val="B42570"/>
                </a:solidFill>
                <a:cs typeface="Calibri" panose="020F0502020204030204" pitchFamily="34" charset="0"/>
              </a:rPr>
              <a:t>Fans</a:t>
            </a:r>
            <a:endParaRPr lang="en-US" dirty="0">
              <a:cs typeface="Calibri" panose="020F0502020204030204" pitchFamily="34" charset="0"/>
            </a:endParaRPr>
          </a:p>
          <a:p>
            <a:pPr marL="449263" lvl="1" indent="-449263" algn="just">
              <a:spcBef>
                <a:spcPts val="600"/>
              </a:spcBef>
              <a:spcAft>
                <a:spcPts val="6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cs typeface="Calibri" panose="020F0502020204030204" pitchFamily="34" charset="0"/>
              </a:rPr>
              <a:t>Make new notifications and new messages more easily apparent;</a:t>
            </a:r>
          </a:p>
          <a:p>
            <a:pPr marL="449263" lvl="1" indent="-449263" algn="just">
              <a:spcBef>
                <a:spcPts val="600"/>
              </a:spcBef>
              <a:spcAft>
                <a:spcPts val="6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cs typeface="Calibri" panose="020F0502020204030204" pitchFamily="34" charset="0"/>
              </a:rPr>
              <a:t>Messages sent by the user are not easily distinguished from the messages sent by other fans;</a:t>
            </a:r>
          </a:p>
          <a:p>
            <a:pPr marL="449263" lvl="1" indent="-449263" algn="just">
              <a:spcBef>
                <a:spcPts val="600"/>
              </a:spcBef>
              <a:spcAft>
                <a:spcPts val="6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cs typeface="Calibri" panose="020F0502020204030204" pitchFamily="34" charset="0"/>
              </a:rPr>
              <a:t>There could be a profile for music fans as well.</a:t>
            </a:r>
          </a:p>
          <a:p>
            <a:pPr marL="0" lvl="1" indent="0" algn="just">
              <a:spcBef>
                <a:spcPts val="600"/>
              </a:spcBef>
              <a:buClr>
                <a:srgbClr val="F25C5F"/>
              </a:buClr>
              <a:buNone/>
            </a:pPr>
            <a:endParaRPr lang="en-US" sz="1050" dirty="0">
              <a:cs typeface="Calibri" panose="020F0502020204030204" pitchFamily="34" charset="0"/>
            </a:endParaRPr>
          </a:p>
          <a:p>
            <a:pPr marL="0" lvl="1" indent="0" algn="just">
              <a:spcBef>
                <a:spcPts val="600"/>
              </a:spcBef>
              <a:buClr>
                <a:srgbClr val="F25C5F"/>
              </a:buClr>
              <a:buNone/>
            </a:pPr>
            <a:r>
              <a:rPr lang="en-US" dirty="0">
                <a:solidFill>
                  <a:srgbClr val="B42570"/>
                </a:solidFill>
                <a:cs typeface="Calibri" panose="020F0502020204030204" pitchFamily="34" charset="0"/>
              </a:rPr>
              <a:t>Both</a:t>
            </a:r>
            <a:endParaRPr lang="en-US" dirty="0">
              <a:cs typeface="Calibri" panose="020F0502020204030204" pitchFamily="34" charset="0"/>
            </a:endParaRPr>
          </a:p>
          <a:p>
            <a:pPr marL="449263" lvl="1" indent="-449263" algn="just">
              <a:spcBef>
                <a:spcPts val="600"/>
              </a:spcBef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sz="1800" dirty="0"/>
              <a:t>The voice calls could have a video option</a:t>
            </a:r>
            <a:r>
              <a:rPr lang="en-US" sz="1800" dirty="0"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Gráfico 2" descr="Pessoa a ter uma ideia">
            <a:extLst>
              <a:ext uri="{FF2B5EF4-FFF2-40B4-BE49-F238E27FC236}">
                <a16:creationId xmlns:a16="http://schemas.microsoft.com/office/drawing/2014/main" id="{ABA86B9A-552A-4C99-B54E-75FE69BCF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189" y="313385"/>
            <a:ext cx="748800" cy="7488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3B202F3-BAFB-438C-AAFA-238FAC39E2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56" t="3031" r="2256" b="9980"/>
          <a:stretch/>
        </p:blipFill>
        <p:spPr>
          <a:xfrm>
            <a:off x="8163550" y="4668974"/>
            <a:ext cx="2882759" cy="1791127"/>
          </a:xfrm>
          <a:prstGeom prst="rect">
            <a:avLst/>
          </a:prstGeom>
          <a:ln>
            <a:solidFill>
              <a:srgbClr val="BE186B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1A8829C-C3C3-4ADB-BE21-B4CDE73761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3550" y="1932729"/>
            <a:ext cx="2882759" cy="1371258"/>
          </a:xfrm>
          <a:prstGeom prst="rect">
            <a:avLst/>
          </a:prstGeom>
          <a:ln>
            <a:solidFill>
              <a:srgbClr val="BE186B"/>
            </a:solidFill>
          </a:ln>
        </p:spPr>
      </p:pic>
      <p:pic>
        <p:nvPicPr>
          <p:cNvPr id="18" name="Gráfico 17" descr="Seta de linha com curva para a direita">
            <a:extLst>
              <a:ext uri="{FF2B5EF4-FFF2-40B4-BE49-F238E27FC236}">
                <a16:creationId xmlns:a16="http://schemas.microsoft.com/office/drawing/2014/main" id="{2FD7DB2C-B772-4C22-A579-8F44CEAD24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253874" flipV="1">
            <a:off x="7116140" y="2574986"/>
            <a:ext cx="914400" cy="914400"/>
          </a:xfrm>
          <a:prstGeom prst="rect">
            <a:avLst/>
          </a:prstGeom>
        </p:spPr>
      </p:pic>
      <p:pic>
        <p:nvPicPr>
          <p:cNvPr id="19" name="Gráfico 18" descr="Seta de linha com curva para a direita">
            <a:extLst>
              <a:ext uri="{FF2B5EF4-FFF2-40B4-BE49-F238E27FC236}">
                <a16:creationId xmlns:a16="http://schemas.microsoft.com/office/drawing/2014/main" id="{857F5A19-8996-4AA0-8837-A91EFADDB2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620858">
            <a:off x="7090851" y="44472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12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BCFF1867-CA5E-416C-80CB-68BE95CE2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9B23FE-3674-461E-8C99-5EC7850CA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3" y="774487"/>
            <a:ext cx="6212115" cy="238994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900" spc="750" dirty="0">
                <a:solidFill>
                  <a:srgbClr val="BE186B"/>
                </a:solidFill>
              </a:rPr>
              <a:t>Design implications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EA2F639-83D8-42FB-805A-0AFD485B9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4022220"/>
            <a:ext cx="12192002" cy="28387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8DB4E8D-D68B-4463-A009-8FAB6A115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022219"/>
            <a:ext cx="8153400" cy="283873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4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C519481-97EE-45EB-B83B-AE5C46F3D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16759"/>
            <a:ext cx="8441142" cy="2389939"/>
          </a:xfrm>
          <a:prstGeom prst="rect">
            <a:avLst/>
          </a:prstGeom>
          <a:gradFill>
            <a:gsLst>
              <a:gs pos="0">
                <a:schemeClr val="accent6">
                  <a:alpha val="43000"/>
                </a:schemeClr>
              </a:gs>
              <a:gs pos="72000">
                <a:schemeClr val="accent5">
                  <a:alpha val="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70A7D0B-EEE6-4F8E-9384-B10FB5F93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019" y="1142455"/>
            <a:ext cx="5102237" cy="510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23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75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4" name="Rectangle 77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035" name="Rectangle 79">
            <a:extLst>
              <a:ext uri="{FF2B5EF4-FFF2-40B4-BE49-F238E27FC236}">
                <a16:creationId xmlns:a16="http://schemas.microsoft.com/office/drawing/2014/main" id="{F6EAEA9B-2E1C-4FAD-8BCE-BCDAA88A0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6" name="Rectangle 81">
            <a:extLst>
              <a:ext uri="{FF2B5EF4-FFF2-40B4-BE49-F238E27FC236}">
                <a16:creationId xmlns:a16="http://schemas.microsoft.com/office/drawing/2014/main" id="{18DDDDE9-F719-466E-8023-442157AD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5839"/>
            <a:ext cx="12203210" cy="1594273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7" name="Rectangle 83">
            <a:extLst>
              <a:ext uri="{FF2B5EF4-FFF2-40B4-BE49-F238E27FC236}">
                <a16:creationId xmlns:a16="http://schemas.microsoft.com/office/drawing/2014/main" id="{939F77F6-77CF-46C0-AC00-152962613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9" y="-15839"/>
            <a:ext cx="8126510" cy="1594273"/>
          </a:xfrm>
          <a:prstGeom prst="rect">
            <a:avLst/>
          </a:prstGeom>
          <a:gradFill>
            <a:gsLst>
              <a:gs pos="0">
                <a:schemeClr val="accent5">
                  <a:alpha val="17000"/>
                </a:schemeClr>
              </a:gs>
              <a:gs pos="99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81D6D53-7DE2-4564-9C40-9B261437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5440" y="-3031424"/>
            <a:ext cx="1594275" cy="7625444"/>
          </a:xfrm>
          <a:prstGeom prst="rect">
            <a:avLst/>
          </a:prstGeom>
          <a:gradFill>
            <a:gsLst>
              <a:gs pos="23000">
                <a:schemeClr val="accent4">
                  <a:alpha val="0"/>
                </a:schemeClr>
              </a:gs>
              <a:gs pos="99000">
                <a:schemeClr val="accent6">
                  <a:alpha val="59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85639FF4-71D4-4DB9-B135-DE5A1520EDC4}"/>
              </a:ext>
            </a:extLst>
          </p:cNvPr>
          <p:cNvSpPr txBox="1">
            <a:spLocks/>
          </p:cNvSpPr>
          <p:nvPr/>
        </p:nvSpPr>
        <p:spPr>
          <a:xfrm>
            <a:off x="1347516" y="285249"/>
            <a:ext cx="6778992" cy="9920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pc="300" dirty="0">
                <a:solidFill>
                  <a:schemeClr val="bg1"/>
                </a:solidFill>
              </a:rPr>
              <a:t>improvements</a:t>
            </a:r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id="{811ED406-5D0D-478E-BBFA-4988681EE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190" y="313385"/>
            <a:ext cx="2696919" cy="9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Gráfico 33" descr="Lâmpada e engrenagem">
            <a:extLst>
              <a:ext uri="{FF2B5EF4-FFF2-40B4-BE49-F238E27FC236}">
                <a16:creationId xmlns:a16="http://schemas.microsoft.com/office/drawing/2014/main" id="{586868D1-14A8-4164-BB92-6C46926CE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726" y="377869"/>
            <a:ext cx="748800" cy="7488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678B111-0431-4ACB-8B17-D965EE72C8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40" r="2640"/>
          <a:stretch/>
        </p:blipFill>
        <p:spPr>
          <a:xfrm>
            <a:off x="7923345" y="4500196"/>
            <a:ext cx="3105027" cy="1998463"/>
          </a:xfrm>
          <a:prstGeom prst="rect">
            <a:avLst/>
          </a:prstGeom>
          <a:ln>
            <a:solidFill>
              <a:srgbClr val="BE186B"/>
            </a:solidFill>
          </a:ln>
        </p:spPr>
      </p:pic>
      <p:sp>
        <p:nvSpPr>
          <p:cNvPr id="21" name="Marcador de Posição de Conteúdo 3">
            <a:extLst>
              <a:ext uri="{FF2B5EF4-FFF2-40B4-BE49-F238E27FC236}">
                <a16:creationId xmlns:a16="http://schemas.microsoft.com/office/drawing/2014/main" id="{F1730E47-87B0-4C97-9519-443732F8D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2" y="2322286"/>
            <a:ext cx="6255658" cy="4121976"/>
          </a:xfrm>
        </p:spPr>
        <p:txBody>
          <a:bodyPr>
            <a:noAutofit/>
          </a:bodyPr>
          <a:lstStyle/>
          <a:p>
            <a:pPr marL="449263" lvl="1" indent="-449263" algn="just">
              <a:lnSpc>
                <a:spcPct val="130000"/>
              </a:lnSpc>
              <a:spcBef>
                <a:spcPts val="600"/>
              </a:spcBef>
              <a:spcAft>
                <a:spcPts val="18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dirty="0">
                <a:cs typeface="Calibri" panose="020F0502020204030204" pitchFamily="34" charset="0"/>
              </a:rPr>
              <a:t>Have a profile for the fans;</a:t>
            </a:r>
          </a:p>
          <a:p>
            <a:pPr marL="449263" lvl="1" indent="-449263" algn="just">
              <a:lnSpc>
                <a:spcPct val="130000"/>
              </a:lnSpc>
              <a:spcBef>
                <a:spcPts val="600"/>
              </a:spcBef>
              <a:spcAft>
                <a:spcPts val="18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dirty="0">
                <a:cs typeface="Calibri" panose="020F0502020204030204" pitchFamily="34" charset="0"/>
              </a:rPr>
              <a:t>Have an indicator to highlight new messages and notifications next to the respective icon in the menu;</a:t>
            </a:r>
          </a:p>
          <a:p>
            <a:pPr marL="449263" lvl="1" indent="-449263" algn="just">
              <a:lnSpc>
                <a:spcPct val="130000"/>
              </a:lnSpc>
              <a:spcBef>
                <a:spcPts val="600"/>
              </a:spcBef>
              <a:spcAft>
                <a:spcPts val="18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dirty="0">
                <a:cs typeface="Calibri" panose="020F0502020204030204" pitchFamily="34" charset="0"/>
              </a:rPr>
              <a:t>Change the color contrast between the messages sent by the user and by other fans.</a:t>
            </a:r>
          </a:p>
        </p:txBody>
      </p:sp>
      <p:pic>
        <p:nvPicPr>
          <p:cNvPr id="23" name="Gráfico 22" descr="Seta de linha com curva para a direita">
            <a:extLst>
              <a:ext uri="{FF2B5EF4-FFF2-40B4-BE49-F238E27FC236}">
                <a16:creationId xmlns:a16="http://schemas.microsoft.com/office/drawing/2014/main" id="{5ABA1157-14BD-4A68-B9C5-570DA2A47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510536" flipH="1" flipV="1">
            <a:off x="6863420" y="2169821"/>
            <a:ext cx="914400" cy="914400"/>
          </a:xfrm>
          <a:prstGeom prst="rect">
            <a:avLst/>
          </a:prstGeom>
        </p:spPr>
      </p:pic>
      <p:pic>
        <p:nvPicPr>
          <p:cNvPr id="24" name="Gráfico 23" descr="Seta de linha com curva para a direita">
            <a:extLst>
              <a:ext uri="{FF2B5EF4-FFF2-40B4-BE49-F238E27FC236}">
                <a16:creationId xmlns:a16="http://schemas.microsoft.com/office/drawing/2014/main" id="{0CBDC722-28E2-4FF1-8319-3BF82EC923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 flipH="1">
            <a:off x="6863420" y="4914528"/>
            <a:ext cx="914400" cy="9144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3CD8B96-9A2F-42B6-99DD-228D857CA3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3345" y="2075441"/>
            <a:ext cx="3105027" cy="1474454"/>
          </a:xfrm>
          <a:prstGeom prst="rect">
            <a:avLst/>
          </a:prstGeom>
          <a:ln>
            <a:solidFill>
              <a:srgbClr val="BE186B"/>
            </a:solidFill>
          </a:ln>
        </p:spPr>
      </p:pic>
    </p:spTree>
    <p:extLst>
      <p:ext uri="{BB962C8B-B14F-4D97-AF65-F5344CB8AC3E}">
        <p14:creationId xmlns:p14="http://schemas.microsoft.com/office/powerpoint/2010/main" val="522913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75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4" name="Rectangle 77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035" name="Rectangle 79">
            <a:extLst>
              <a:ext uri="{FF2B5EF4-FFF2-40B4-BE49-F238E27FC236}">
                <a16:creationId xmlns:a16="http://schemas.microsoft.com/office/drawing/2014/main" id="{F6EAEA9B-2E1C-4FAD-8BCE-BCDAA88A0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6" name="Rectangle 81">
            <a:extLst>
              <a:ext uri="{FF2B5EF4-FFF2-40B4-BE49-F238E27FC236}">
                <a16:creationId xmlns:a16="http://schemas.microsoft.com/office/drawing/2014/main" id="{18DDDDE9-F719-466E-8023-442157AD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5839"/>
            <a:ext cx="12203210" cy="1594273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7" name="Rectangle 83">
            <a:extLst>
              <a:ext uri="{FF2B5EF4-FFF2-40B4-BE49-F238E27FC236}">
                <a16:creationId xmlns:a16="http://schemas.microsoft.com/office/drawing/2014/main" id="{939F77F6-77CF-46C0-AC00-152962613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9" y="-15839"/>
            <a:ext cx="8126510" cy="1594273"/>
          </a:xfrm>
          <a:prstGeom prst="rect">
            <a:avLst/>
          </a:prstGeom>
          <a:gradFill>
            <a:gsLst>
              <a:gs pos="0">
                <a:schemeClr val="accent5">
                  <a:alpha val="17000"/>
                </a:schemeClr>
              </a:gs>
              <a:gs pos="99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81D6D53-7DE2-4564-9C40-9B261437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5440" y="-3031424"/>
            <a:ext cx="1594275" cy="7625444"/>
          </a:xfrm>
          <a:prstGeom prst="rect">
            <a:avLst/>
          </a:prstGeom>
          <a:gradFill>
            <a:gsLst>
              <a:gs pos="23000">
                <a:schemeClr val="accent4">
                  <a:alpha val="0"/>
                </a:schemeClr>
              </a:gs>
              <a:gs pos="99000">
                <a:schemeClr val="accent6">
                  <a:alpha val="59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85639FF4-71D4-4DB9-B135-DE5A1520EDC4}"/>
              </a:ext>
            </a:extLst>
          </p:cNvPr>
          <p:cNvSpPr txBox="1">
            <a:spLocks/>
          </p:cNvSpPr>
          <p:nvPr/>
        </p:nvSpPr>
        <p:spPr>
          <a:xfrm>
            <a:off x="1347516" y="285249"/>
            <a:ext cx="5005158" cy="9920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pc="300" dirty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20" name="Marcador de Posição de Conteúdo 3">
            <a:extLst>
              <a:ext uri="{FF2B5EF4-FFF2-40B4-BE49-F238E27FC236}">
                <a16:creationId xmlns:a16="http://schemas.microsoft.com/office/drawing/2014/main" id="{6E762137-A713-494B-AF70-B26E65496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00" y="2278743"/>
            <a:ext cx="10479600" cy="1988457"/>
          </a:xfrm>
        </p:spPr>
        <p:txBody>
          <a:bodyPr>
            <a:noAutofit/>
          </a:bodyPr>
          <a:lstStyle/>
          <a:p>
            <a:pPr marL="449263" lvl="1" indent="-449263">
              <a:spcBef>
                <a:spcPts val="600"/>
              </a:spcBef>
              <a:spcAft>
                <a:spcPts val="18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dirty="0">
                <a:cs typeface="Calibri" panose="020F0502020204030204" pitchFamily="34" charset="0"/>
              </a:rPr>
              <a:t>Continue to work with flutter to develop our fully functional prototype.</a:t>
            </a:r>
          </a:p>
          <a:p>
            <a:pPr marL="449263" lvl="1" indent="-449263">
              <a:spcBef>
                <a:spcPts val="600"/>
              </a:spcBef>
              <a:spcAft>
                <a:spcPts val="18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dirty="0"/>
              <a:t>Perform minor touch ups to the UI layout if the need arises</a:t>
            </a:r>
            <a:r>
              <a:rPr lang="en-US" dirty="0"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id="{811ED406-5D0D-478E-BBFA-4988681EE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190" y="313385"/>
            <a:ext cx="2696919" cy="9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áfico 12" descr="Calendário mensal">
            <a:extLst>
              <a:ext uri="{FF2B5EF4-FFF2-40B4-BE49-F238E27FC236}">
                <a16:creationId xmlns:a16="http://schemas.microsoft.com/office/drawing/2014/main" id="{0D6F44F0-EE28-4C96-AC7E-E7E59978E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847" y="406897"/>
            <a:ext cx="748800" cy="748800"/>
          </a:xfrm>
          <a:prstGeom prst="rect">
            <a:avLst/>
          </a:prstGeom>
        </p:spPr>
      </p:pic>
      <p:pic>
        <p:nvPicPr>
          <p:cNvPr id="2050" name="Picture 2" descr="Flutter - Beautiful native apps in record time">
            <a:extLst>
              <a:ext uri="{FF2B5EF4-FFF2-40B4-BE49-F238E27FC236}">
                <a16:creationId xmlns:a16="http://schemas.microsoft.com/office/drawing/2014/main" id="{46FB3DA1-BB7A-497F-8D28-2663BC7FA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47" y="4346935"/>
            <a:ext cx="4348567" cy="124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User testing: the basics. The basics about user testing and user… | by Mary  Formanek | UX Collective">
            <a:extLst>
              <a:ext uri="{FF2B5EF4-FFF2-40B4-BE49-F238E27FC236}">
                <a16:creationId xmlns:a16="http://schemas.microsoft.com/office/drawing/2014/main" id="{6BBB39DA-EE58-4375-9551-002267DAE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73"/>
          <a:stretch/>
        </p:blipFill>
        <p:spPr bwMode="auto">
          <a:xfrm>
            <a:off x="7605486" y="2688988"/>
            <a:ext cx="3730314" cy="375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1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75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4" name="Rectangle 77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35" name="Rectangle 79">
            <a:extLst>
              <a:ext uri="{FF2B5EF4-FFF2-40B4-BE49-F238E27FC236}">
                <a16:creationId xmlns:a16="http://schemas.microsoft.com/office/drawing/2014/main" id="{F6EAEA9B-2E1C-4FAD-8BCE-BCDAA88A0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6" name="Rectangle 81">
            <a:extLst>
              <a:ext uri="{FF2B5EF4-FFF2-40B4-BE49-F238E27FC236}">
                <a16:creationId xmlns:a16="http://schemas.microsoft.com/office/drawing/2014/main" id="{18DDDDE9-F719-466E-8023-442157AD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5839"/>
            <a:ext cx="12203210" cy="1594273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7" name="Rectangle 83">
            <a:extLst>
              <a:ext uri="{FF2B5EF4-FFF2-40B4-BE49-F238E27FC236}">
                <a16:creationId xmlns:a16="http://schemas.microsoft.com/office/drawing/2014/main" id="{939F77F6-77CF-46C0-AC00-152962613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9" y="-15839"/>
            <a:ext cx="8126510" cy="1594273"/>
          </a:xfrm>
          <a:prstGeom prst="rect">
            <a:avLst/>
          </a:prstGeom>
          <a:gradFill>
            <a:gsLst>
              <a:gs pos="0">
                <a:schemeClr val="accent5">
                  <a:alpha val="17000"/>
                </a:schemeClr>
              </a:gs>
              <a:gs pos="99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81D6D53-7DE2-4564-9C40-9B261437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5440" y="-3031424"/>
            <a:ext cx="1594275" cy="7625444"/>
          </a:xfrm>
          <a:prstGeom prst="rect">
            <a:avLst/>
          </a:prstGeom>
          <a:gradFill>
            <a:gsLst>
              <a:gs pos="23000">
                <a:schemeClr val="accent4">
                  <a:alpha val="0"/>
                </a:schemeClr>
              </a:gs>
              <a:gs pos="99000">
                <a:schemeClr val="accent6">
                  <a:alpha val="59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F8B293-B947-468B-834B-2EC7E7C19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694" y="322729"/>
            <a:ext cx="6717553" cy="992096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 spc="750" dirty="0">
                <a:solidFill>
                  <a:schemeClr val="bg1"/>
                </a:solidFill>
              </a:rPr>
              <a:t>Our idea</a:t>
            </a:r>
          </a:p>
        </p:txBody>
      </p:sp>
      <p:sp>
        <p:nvSpPr>
          <p:cNvPr id="17" name="Marcador de Posição de Conteúdo 19">
            <a:extLst>
              <a:ext uri="{FF2B5EF4-FFF2-40B4-BE49-F238E27FC236}">
                <a16:creationId xmlns:a16="http://schemas.microsoft.com/office/drawing/2014/main" id="{5FA54075-BA4B-4922-968E-AA8FAB89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5" y="2089991"/>
            <a:ext cx="10798724" cy="1485364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+mj-lt"/>
                <a:cs typeface="Calibri" panose="020F0502020204030204" pitchFamily="34" charset="0"/>
              </a:rPr>
              <a:t>Streaming app that allows people to watch music events live online.</a:t>
            </a:r>
          </a:p>
        </p:txBody>
      </p:sp>
      <p:pic>
        <p:nvPicPr>
          <p:cNvPr id="1026" name="Picture 2" descr="Music Technology | CAVA">
            <a:extLst>
              <a:ext uri="{FF2B5EF4-FFF2-40B4-BE49-F238E27FC236}">
                <a16:creationId xmlns:a16="http://schemas.microsoft.com/office/drawing/2014/main" id="{5315FDA6-C890-46D0-92BA-94A64E504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3059" r="5925" b="4432"/>
          <a:stretch/>
        </p:blipFill>
        <p:spPr bwMode="auto">
          <a:xfrm>
            <a:off x="2927654" y="3820502"/>
            <a:ext cx="2298096" cy="235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phic 19" descr="Lâmpada">
            <a:extLst>
              <a:ext uri="{FF2B5EF4-FFF2-40B4-BE49-F238E27FC236}">
                <a16:creationId xmlns:a16="http://schemas.microsoft.com/office/drawing/2014/main" id="{850501C2-D33A-4E21-B67E-EC2780C2A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461" y="511557"/>
            <a:ext cx="604686" cy="604686"/>
          </a:xfrm>
          <a:prstGeom prst="rect">
            <a:avLst/>
          </a:prstGeom>
        </p:spPr>
      </p:pic>
      <p:pic>
        <p:nvPicPr>
          <p:cNvPr id="49" name="Google Shape;142;p19" descr="Oregon Judicial Department : Live Stream Proceedings : Online Services :  State of Oregon">
            <a:extLst>
              <a:ext uri="{FF2B5EF4-FFF2-40B4-BE49-F238E27FC236}">
                <a16:creationId xmlns:a16="http://schemas.microsoft.com/office/drawing/2014/main" id="{A1C3C862-CEE9-4FCB-A925-9840E9ED05E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l="15898" t="18016" r="16086" b="12235"/>
          <a:stretch/>
        </p:blipFill>
        <p:spPr>
          <a:xfrm>
            <a:off x="6966251" y="3820502"/>
            <a:ext cx="2298095" cy="23566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9911BC3A-C7C0-4795-85FC-310A9501F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190" y="313385"/>
            <a:ext cx="2696919" cy="9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08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75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4" name="Rectangle 77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035" name="Rectangle 79">
            <a:extLst>
              <a:ext uri="{FF2B5EF4-FFF2-40B4-BE49-F238E27FC236}">
                <a16:creationId xmlns:a16="http://schemas.microsoft.com/office/drawing/2014/main" id="{F6EAEA9B-2E1C-4FAD-8BCE-BCDAA88A0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6" name="Rectangle 81">
            <a:extLst>
              <a:ext uri="{FF2B5EF4-FFF2-40B4-BE49-F238E27FC236}">
                <a16:creationId xmlns:a16="http://schemas.microsoft.com/office/drawing/2014/main" id="{18DDDDE9-F719-466E-8023-442157AD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5839"/>
            <a:ext cx="12203210" cy="1594273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7" name="Rectangle 83">
            <a:extLst>
              <a:ext uri="{FF2B5EF4-FFF2-40B4-BE49-F238E27FC236}">
                <a16:creationId xmlns:a16="http://schemas.microsoft.com/office/drawing/2014/main" id="{939F77F6-77CF-46C0-AC00-152962613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9" y="-15839"/>
            <a:ext cx="8126510" cy="1594273"/>
          </a:xfrm>
          <a:prstGeom prst="rect">
            <a:avLst/>
          </a:prstGeom>
          <a:gradFill>
            <a:gsLst>
              <a:gs pos="0">
                <a:schemeClr val="accent5">
                  <a:alpha val="17000"/>
                </a:schemeClr>
              </a:gs>
              <a:gs pos="99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81D6D53-7DE2-4564-9C40-9B261437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5440" y="-3031424"/>
            <a:ext cx="1594275" cy="7625444"/>
          </a:xfrm>
          <a:prstGeom prst="rect">
            <a:avLst/>
          </a:prstGeom>
          <a:gradFill>
            <a:gsLst>
              <a:gs pos="23000">
                <a:schemeClr val="accent4">
                  <a:alpha val="0"/>
                </a:schemeClr>
              </a:gs>
              <a:gs pos="99000">
                <a:schemeClr val="accent6">
                  <a:alpha val="59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85639FF4-71D4-4DB9-B135-DE5A1520EDC4}"/>
              </a:ext>
            </a:extLst>
          </p:cNvPr>
          <p:cNvSpPr txBox="1">
            <a:spLocks/>
          </p:cNvSpPr>
          <p:nvPr/>
        </p:nvSpPr>
        <p:spPr>
          <a:xfrm>
            <a:off x="1347516" y="285249"/>
            <a:ext cx="5005158" cy="9920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pc="300" dirty="0">
                <a:solidFill>
                  <a:schemeClr val="bg1"/>
                </a:solidFill>
              </a:rPr>
              <a:t>This week</a:t>
            </a:r>
          </a:p>
        </p:txBody>
      </p:sp>
      <p:sp>
        <p:nvSpPr>
          <p:cNvPr id="20" name="Marcador de Posição de Conteúdo 3">
            <a:extLst>
              <a:ext uri="{FF2B5EF4-FFF2-40B4-BE49-F238E27FC236}">
                <a16:creationId xmlns:a16="http://schemas.microsoft.com/office/drawing/2014/main" id="{6E762137-A713-494B-AF70-B26E65496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3" y="2107095"/>
            <a:ext cx="6213803" cy="4293277"/>
          </a:xfrm>
        </p:spPr>
        <p:txBody>
          <a:bodyPr>
            <a:noAutofit/>
          </a:bodyPr>
          <a:lstStyle/>
          <a:p>
            <a:pPr marL="0" lvl="1" indent="0">
              <a:spcBef>
                <a:spcPts val="600"/>
              </a:spcBef>
              <a:spcAft>
                <a:spcPts val="1800"/>
              </a:spcAft>
              <a:buClr>
                <a:srgbClr val="F25C5F"/>
              </a:buClr>
              <a:buNone/>
            </a:pPr>
            <a:r>
              <a:rPr lang="en-US" dirty="0">
                <a:solidFill>
                  <a:srgbClr val="B42570"/>
                </a:solidFill>
                <a:cs typeface="Calibri" panose="020F0502020204030204" pitchFamily="34" charset="0"/>
              </a:rPr>
              <a:t>Conducted usability testing</a:t>
            </a:r>
          </a:p>
          <a:p>
            <a:pPr marL="449263" lvl="1" indent="-449263">
              <a:spcBef>
                <a:spcPts val="600"/>
              </a:spcBef>
              <a:spcAft>
                <a:spcPts val="12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cs typeface="Calibri" panose="020F0502020204030204" pitchFamily="34" charset="0"/>
              </a:rPr>
              <a:t>Performed user study for 6 users, representative of our personas (3 music fans and 3 music artists/crew members);</a:t>
            </a:r>
          </a:p>
          <a:p>
            <a:pPr marL="449263" lvl="1" indent="-449263">
              <a:spcBef>
                <a:spcPts val="600"/>
              </a:spcBef>
              <a:spcAft>
                <a:spcPts val="12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cs typeface="Calibri" panose="020F0502020204030204" pitchFamily="34" charset="0"/>
              </a:rPr>
              <a:t>Gathered all the information collected from those tests;</a:t>
            </a:r>
          </a:p>
          <a:p>
            <a:pPr marL="449263" lvl="1" indent="-449263">
              <a:spcBef>
                <a:spcPts val="600"/>
              </a:spcBef>
              <a:spcAft>
                <a:spcPts val="12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cs typeface="Calibri" panose="020F0502020204030204" pitchFamily="34" charset="0"/>
              </a:rPr>
              <a:t>Analyzed the results;</a:t>
            </a:r>
          </a:p>
          <a:p>
            <a:pPr marL="449263" lvl="1" indent="-449263">
              <a:spcBef>
                <a:spcPts val="600"/>
              </a:spcBef>
              <a:spcAft>
                <a:spcPts val="12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cs typeface="Calibri" panose="020F0502020204030204" pitchFamily="34" charset="0"/>
              </a:rPr>
              <a:t>Continued the core development of our fully functional prototype.</a:t>
            </a:r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id="{811ED406-5D0D-478E-BBFA-4988681EE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190" y="313385"/>
            <a:ext cx="2696919" cy="9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áfico 7" descr="Calendário mensal">
            <a:extLst>
              <a:ext uri="{FF2B5EF4-FFF2-40B4-BE49-F238E27FC236}">
                <a16:creationId xmlns:a16="http://schemas.microsoft.com/office/drawing/2014/main" id="{A1368FEC-DD34-48E6-915D-1B8CD9E77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847" y="406897"/>
            <a:ext cx="748800" cy="748800"/>
          </a:xfrm>
          <a:prstGeom prst="rect">
            <a:avLst/>
          </a:prstGeom>
        </p:spPr>
      </p:pic>
      <p:pic>
        <p:nvPicPr>
          <p:cNvPr id="18" name="Picture 2" descr="UsabilityHub | User Testing and Usability Research Platform">
            <a:extLst>
              <a:ext uri="{FF2B5EF4-FFF2-40B4-BE49-F238E27FC236}">
                <a16:creationId xmlns:a16="http://schemas.microsoft.com/office/drawing/2014/main" id="{9CC922B8-CD87-412A-A967-81D8AA361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00" y="2749013"/>
            <a:ext cx="4110809" cy="300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07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BCFF1867-CA5E-416C-80CB-68BE95CE2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EA2F639-83D8-42FB-805A-0AFD485B9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4022220"/>
            <a:ext cx="12192002" cy="28387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8DB4E8D-D68B-4463-A009-8FAB6A115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022219"/>
            <a:ext cx="8153400" cy="283873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4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C519481-97EE-45EB-B83B-AE5C46F3D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16759"/>
            <a:ext cx="8441142" cy="2389939"/>
          </a:xfrm>
          <a:prstGeom prst="rect">
            <a:avLst/>
          </a:prstGeom>
          <a:gradFill>
            <a:gsLst>
              <a:gs pos="0">
                <a:schemeClr val="accent6">
                  <a:alpha val="43000"/>
                </a:schemeClr>
              </a:gs>
              <a:gs pos="72000">
                <a:schemeClr val="accent5">
                  <a:alpha val="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6BF93FFD-B814-46B2-8704-90F5E658C059}"/>
              </a:ext>
            </a:extLst>
          </p:cNvPr>
          <p:cNvGrpSpPr>
            <a:grpSpLocks noChangeAspect="1"/>
          </p:cNvGrpSpPr>
          <p:nvPr/>
        </p:nvGrpSpPr>
        <p:grpSpPr>
          <a:xfrm>
            <a:off x="6458857" y="1173718"/>
            <a:ext cx="5232981" cy="5232981"/>
            <a:chOff x="6095999" y="804542"/>
            <a:chExt cx="5522686" cy="5522686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A4744AAE-89B5-4281-99B8-3AD547869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9" y="804542"/>
              <a:ext cx="5522686" cy="5522686"/>
            </a:xfrm>
            <a:prstGeom prst="rect">
              <a:avLst/>
            </a:prstGeom>
          </p:spPr>
        </p:pic>
        <p:sp>
          <p:nvSpPr>
            <p:cNvPr id="7" name="Triângulo isósceles 6">
              <a:extLst>
                <a:ext uri="{FF2B5EF4-FFF2-40B4-BE49-F238E27FC236}">
                  <a16:creationId xmlns:a16="http://schemas.microsoft.com/office/drawing/2014/main" id="{BA78638A-70A4-4F94-9A0D-2A4C166A33D0}"/>
                </a:ext>
              </a:extLst>
            </p:cNvPr>
            <p:cNvSpPr/>
            <p:nvPr/>
          </p:nvSpPr>
          <p:spPr>
            <a:xfrm flipH="1" flipV="1">
              <a:off x="6402008" y="1175657"/>
              <a:ext cx="2699657" cy="1511494"/>
            </a:xfrm>
            <a:prstGeom prst="triangle">
              <a:avLst>
                <a:gd name="adj" fmla="val 9784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D9B23FE-3674-461E-8C99-5EC7850CA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25" y="774487"/>
            <a:ext cx="6228341" cy="2186428"/>
          </a:xfrm>
        </p:spPr>
        <p:txBody>
          <a:bodyPr vert="horz" lIns="0" tIns="0" rIns="0" bIns="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sz="4900" spc="750" dirty="0">
                <a:solidFill>
                  <a:srgbClr val="BE186B"/>
                </a:solidFill>
              </a:rPr>
              <a:t>User study methodology</a:t>
            </a:r>
          </a:p>
        </p:txBody>
      </p:sp>
    </p:spTree>
    <p:extLst>
      <p:ext uri="{BB962C8B-B14F-4D97-AF65-F5344CB8AC3E}">
        <p14:creationId xmlns:p14="http://schemas.microsoft.com/office/powerpoint/2010/main" val="201267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75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4" name="Rectangle 77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035" name="Rectangle 79">
            <a:extLst>
              <a:ext uri="{FF2B5EF4-FFF2-40B4-BE49-F238E27FC236}">
                <a16:creationId xmlns:a16="http://schemas.microsoft.com/office/drawing/2014/main" id="{F6EAEA9B-2E1C-4FAD-8BCE-BCDAA88A0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6" name="Rectangle 81">
            <a:extLst>
              <a:ext uri="{FF2B5EF4-FFF2-40B4-BE49-F238E27FC236}">
                <a16:creationId xmlns:a16="http://schemas.microsoft.com/office/drawing/2014/main" id="{18DDDDE9-F719-466E-8023-442157AD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5839"/>
            <a:ext cx="12203210" cy="1594273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7" name="Rectangle 83">
            <a:extLst>
              <a:ext uri="{FF2B5EF4-FFF2-40B4-BE49-F238E27FC236}">
                <a16:creationId xmlns:a16="http://schemas.microsoft.com/office/drawing/2014/main" id="{939F77F6-77CF-46C0-AC00-152962613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9" y="-15839"/>
            <a:ext cx="8126510" cy="1594273"/>
          </a:xfrm>
          <a:prstGeom prst="rect">
            <a:avLst/>
          </a:prstGeom>
          <a:gradFill>
            <a:gsLst>
              <a:gs pos="0">
                <a:schemeClr val="accent5">
                  <a:alpha val="17000"/>
                </a:schemeClr>
              </a:gs>
              <a:gs pos="99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81D6D53-7DE2-4564-9C40-9B261437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5440" y="-3031424"/>
            <a:ext cx="1594275" cy="7625444"/>
          </a:xfrm>
          <a:prstGeom prst="rect">
            <a:avLst/>
          </a:prstGeom>
          <a:gradFill>
            <a:gsLst>
              <a:gs pos="23000">
                <a:schemeClr val="accent4">
                  <a:alpha val="0"/>
                </a:schemeClr>
              </a:gs>
              <a:gs pos="99000">
                <a:schemeClr val="accent6">
                  <a:alpha val="59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85639FF4-71D4-4DB9-B135-DE5A1520EDC4}"/>
              </a:ext>
            </a:extLst>
          </p:cNvPr>
          <p:cNvSpPr txBox="1">
            <a:spLocks/>
          </p:cNvSpPr>
          <p:nvPr/>
        </p:nvSpPr>
        <p:spPr>
          <a:xfrm>
            <a:off x="1347516" y="285249"/>
            <a:ext cx="6778992" cy="9920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pc="300" dirty="0">
                <a:solidFill>
                  <a:schemeClr val="bg1"/>
                </a:solidFill>
              </a:rPr>
              <a:t>method</a:t>
            </a:r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id="{811ED406-5D0D-478E-BBFA-4988681EE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190" y="313385"/>
            <a:ext cx="2696919" cy="9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o extra fast data entry and web research by Usmanali123456">
            <a:extLst>
              <a:ext uri="{FF2B5EF4-FFF2-40B4-BE49-F238E27FC236}">
                <a16:creationId xmlns:a16="http://schemas.microsoft.com/office/drawing/2014/main" id="{5389F155-E7A0-4FC5-BA56-C83A772C2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221" y="2747462"/>
            <a:ext cx="4268888" cy="324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Marcador de Posição de Conteúdo 3">
            <a:extLst>
              <a:ext uri="{FF2B5EF4-FFF2-40B4-BE49-F238E27FC236}">
                <a16:creationId xmlns:a16="http://schemas.microsoft.com/office/drawing/2014/main" id="{9EF00D6D-6687-4335-AEA6-D06C92F31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2" y="2191657"/>
            <a:ext cx="6170261" cy="4208715"/>
          </a:xfrm>
        </p:spPr>
        <p:txBody>
          <a:bodyPr>
            <a:noAutofit/>
          </a:bodyPr>
          <a:lstStyle/>
          <a:p>
            <a:pPr marL="449263" lvl="1" indent="-449263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dirty="0">
                <a:cs typeface="Calibri" panose="020F0502020204030204" pitchFamily="34" charset="0"/>
              </a:rPr>
              <a:t>The majority of the sessions took place </a:t>
            </a:r>
            <a:r>
              <a:rPr lang="en-US" b="1" dirty="0">
                <a:solidFill>
                  <a:srgbClr val="BE186B"/>
                </a:solidFill>
                <a:cs typeface="Calibri" panose="020F0502020204030204" pitchFamily="34" charset="0"/>
              </a:rPr>
              <a:t>remotely</a:t>
            </a:r>
            <a:r>
              <a:rPr lang="en-US" dirty="0">
                <a:cs typeface="Calibri" panose="020F0502020204030204" pitchFamily="34" charset="0"/>
              </a:rPr>
              <a:t>, except when they involved family members;</a:t>
            </a:r>
          </a:p>
          <a:p>
            <a:pPr marL="449263" lvl="1" indent="-449263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BE186B"/>
                </a:solidFill>
                <a:cs typeface="Calibri" panose="020F0502020204030204" pitchFamily="34" charset="0"/>
              </a:rPr>
              <a:t>Moderated</a:t>
            </a:r>
            <a:r>
              <a:rPr lang="en-US" dirty="0">
                <a:cs typeface="Calibri" panose="020F0502020204030204" pitchFamily="34" charset="0"/>
              </a:rPr>
              <a:t> – one member of the group supervised the user;</a:t>
            </a:r>
          </a:p>
          <a:p>
            <a:pPr marL="449263" lvl="1" indent="-449263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BE186B"/>
                </a:solidFill>
                <a:cs typeface="Calibri" panose="020F0502020204030204" pitchFamily="34" charset="0"/>
              </a:rPr>
              <a:t>Assessment testing </a:t>
            </a:r>
            <a:r>
              <a:rPr lang="en-US" dirty="0">
                <a:cs typeface="Calibri" panose="020F0502020204030204" pitchFamily="34" charset="0"/>
              </a:rPr>
              <a:t>– since we want to test a user's satisfaction with a product and how they will be able to use it;</a:t>
            </a:r>
          </a:p>
          <a:p>
            <a:pPr marL="449263" lvl="1" indent="-449263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dirty="0">
                <a:cs typeface="Calibri" panose="020F0502020204030204" pitchFamily="34" charset="0"/>
              </a:rPr>
              <a:t>It is also open-ended (</a:t>
            </a:r>
            <a:r>
              <a:rPr lang="en-US" b="1" dirty="0">
                <a:solidFill>
                  <a:srgbClr val="BE186B"/>
                </a:solidFill>
                <a:cs typeface="Calibri" panose="020F0502020204030204" pitchFamily="34" charset="0"/>
              </a:rPr>
              <a:t>explorative</a:t>
            </a:r>
            <a:r>
              <a:rPr lang="en-US" dirty="0">
                <a:cs typeface="Calibri" panose="020F0502020204030204" pitchFamily="34" charset="0"/>
              </a:rPr>
              <a:t>) – users are encouraged to give their opinions</a:t>
            </a:r>
            <a:r>
              <a:rPr lang="en-US" dirty="0"/>
              <a:t>.</a:t>
            </a:r>
            <a:r>
              <a:rPr lang="en-US" dirty="0"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9" name="Gráfico 28" descr="Audiência Alvo">
            <a:extLst>
              <a:ext uri="{FF2B5EF4-FFF2-40B4-BE49-F238E27FC236}">
                <a16:creationId xmlns:a16="http://schemas.microsoft.com/office/drawing/2014/main" id="{CABF941A-E2C7-44EE-8096-667BADE16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9372" y="406897"/>
            <a:ext cx="748800" cy="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99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75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4" name="Rectangle 77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035" name="Rectangle 79">
            <a:extLst>
              <a:ext uri="{FF2B5EF4-FFF2-40B4-BE49-F238E27FC236}">
                <a16:creationId xmlns:a16="http://schemas.microsoft.com/office/drawing/2014/main" id="{F6EAEA9B-2E1C-4FAD-8BCE-BCDAA88A0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6" name="Rectangle 81">
            <a:extLst>
              <a:ext uri="{FF2B5EF4-FFF2-40B4-BE49-F238E27FC236}">
                <a16:creationId xmlns:a16="http://schemas.microsoft.com/office/drawing/2014/main" id="{18DDDDE9-F719-466E-8023-442157AD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5839"/>
            <a:ext cx="12203210" cy="1594273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7" name="Rectangle 83">
            <a:extLst>
              <a:ext uri="{FF2B5EF4-FFF2-40B4-BE49-F238E27FC236}">
                <a16:creationId xmlns:a16="http://schemas.microsoft.com/office/drawing/2014/main" id="{939F77F6-77CF-46C0-AC00-152962613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9" y="-15839"/>
            <a:ext cx="8126510" cy="1594273"/>
          </a:xfrm>
          <a:prstGeom prst="rect">
            <a:avLst/>
          </a:prstGeom>
          <a:gradFill>
            <a:gsLst>
              <a:gs pos="0">
                <a:schemeClr val="accent5">
                  <a:alpha val="17000"/>
                </a:schemeClr>
              </a:gs>
              <a:gs pos="99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81D6D53-7DE2-4564-9C40-9B261437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5440" y="-3031424"/>
            <a:ext cx="1594275" cy="7625444"/>
          </a:xfrm>
          <a:prstGeom prst="rect">
            <a:avLst/>
          </a:prstGeom>
          <a:gradFill>
            <a:gsLst>
              <a:gs pos="23000">
                <a:schemeClr val="accent4">
                  <a:alpha val="0"/>
                </a:schemeClr>
              </a:gs>
              <a:gs pos="99000">
                <a:schemeClr val="accent6">
                  <a:alpha val="59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85639FF4-71D4-4DB9-B135-DE5A1520EDC4}"/>
              </a:ext>
            </a:extLst>
          </p:cNvPr>
          <p:cNvSpPr txBox="1">
            <a:spLocks/>
          </p:cNvSpPr>
          <p:nvPr/>
        </p:nvSpPr>
        <p:spPr>
          <a:xfrm>
            <a:off x="1347516" y="285249"/>
            <a:ext cx="6778992" cy="9920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pc="300" dirty="0">
                <a:solidFill>
                  <a:schemeClr val="bg1"/>
                </a:solidFill>
              </a:rPr>
              <a:t>process</a:t>
            </a:r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id="{811ED406-5D0D-478E-BBFA-4988681EE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190" y="313385"/>
            <a:ext cx="2696919" cy="9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Marcador de Posição de Conteúdo 3">
            <a:extLst>
              <a:ext uri="{FF2B5EF4-FFF2-40B4-BE49-F238E27FC236}">
                <a16:creationId xmlns:a16="http://schemas.microsoft.com/office/drawing/2014/main" id="{9EF00D6D-6687-4335-AEA6-D06C92F31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2" y="1985331"/>
            <a:ext cx="10580914" cy="4763812"/>
          </a:xfrm>
        </p:spPr>
        <p:txBody>
          <a:bodyPr>
            <a:noAutofit/>
          </a:bodyPr>
          <a:lstStyle/>
          <a:p>
            <a:pPr marL="0" lvl="1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25C5F"/>
              </a:buClr>
              <a:buNone/>
            </a:pPr>
            <a:r>
              <a:rPr lang="en-US" dirty="0">
                <a:solidFill>
                  <a:srgbClr val="B42570"/>
                </a:solidFill>
                <a:cs typeface="Calibri" panose="020F0502020204030204" pitchFamily="34" charset="0"/>
              </a:rPr>
              <a:t>Setup</a:t>
            </a:r>
          </a:p>
          <a:p>
            <a:pPr marL="449263" lvl="1" indent="-44926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cs typeface="Calibri" panose="020F0502020204030204" pitchFamily="34" charset="0"/>
              </a:rPr>
              <a:t>In case of remote testing, a </a:t>
            </a:r>
            <a:r>
              <a:rPr lang="en-US" sz="1800" b="1" dirty="0">
                <a:solidFill>
                  <a:srgbClr val="BE186B"/>
                </a:solidFill>
                <a:cs typeface="Calibri" panose="020F0502020204030204" pitchFamily="34" charset="0"/>
              </a:rPr>
              <a:t>zoom call</a:t>
            </a:r>
            <a:r>
              <a:rPr lang="en-US" sz="1800" dirty="0">
                <a:solidFill>
                  <a:srgbClr val="BE186B"/>
                </a:solidFill>
                <a:cs typeface="Calibri" panose="020F0502020204030204" pitchFamily="34" charset="0"/>
              </a:rPr>
              <a:t> </a:t>
            </a:r>
            <a:r>
              <a:rPr lang="en-US" sz="1800" dirty="0">
                <a:cs typeface="Calibri" panose="020F0502020204030204" pitchFamily="34" charset="0"/>
              </a:rPr>
              <a:t>is needed;</a:t>
            </a:r>
          </a:p>
          <a:p>
            <a:pPr marL="449263" lvl="1" indent="-44926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rgbClr val="BE186B"/>
                </a:solidFill>
                <a:cs typeface="Calibri" panose="020F0502020204030204" pitchFamily="34" charset="0"/>
              </a:rPr>
              <a:t>Screen recording </a:t>
            </a:r>
            <a:r>
              <a:rPr lang="en-US" sz="1800" dirty="0">
                <a:cs typeface="Calibri" panose="020F0502020204030204" pitchFamily="34" charset="0"/>
              </a:rPr>
              <a:t>is required.</a:t>
            </a:r>
          </a:p>
          <a:p>
            <a:pPr marL="0" lvl="1" indent="0" algn="just">
              <a:lnSpc>
                <a:spcPct val="110000"/>
              </a:lnSpc>
              <a:spcBef>
                <a:spcPts val="600"/>
              </a:spcBef>
              <a:buClr>
                <a:srgbClr val="F25C5F"/>
              </a:buClr>
              <a:buNone/>
            </a:pPr>
            <a:endParaRPr lang="en-US" sz="1200" dirty="0">
              <a:cs typeface="Calibri" panose="020F0502020204030204" pitchFamily="34" charset="0"/>
            </a:endParaRPr>
          </a:p>
          <a:p>
            <a:pPr marL="0" lvl="1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25C5F"/>
              </a:buClr>
              <a:buNone/>
            </a:pPr>
            <a:r>
              <a:rPr lang="en-US" dirty="0">
                <a:solidFill>
                  <a:srgbClr val="B42570"/>
                </a:solidFill>
                <a:cs typeface="Calibri" panose="020F0502020204030204" pitchFamily="34" charset="0"/>
              </a:rPr>
              <a:t>Process</a:t>
            </a:r>
          </a:p>
          <a:p>
            <a:pPr marL="449263" lvl="1" indent="-44926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cs typeface="Calibri" panose="020F0502020204030204" pitchFamily="34" charset="0"/>
              </a:rPr>
              <a:t>Users are made aware about the context of the test;</a:t>
            </a:r>
          </a:p>
          <a:p>
            <a:pPr marL="449263" lvl="1" indent="-449263" algn="just">
              <a:lnSpc>
                <a:spcPct val="100000"/>
              </a:lnSpc>
              <a:spcBef>
                <a:spcPts val="600"/>
              </a:spcBef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cs typeface="Calibri" panose="020F0502020204030204" pitchFamily="34" charset="0"/>
              </a:rPr>
              <a:t>The users are asked for their </a:t>
            </a:r>
            <a:r>
              <a:rPr lang="en-US" sz="1800" b="1" dirty="0">
                <a:solidFill>
                  <a:srgbClr val="BE186B"/>
                </a:solidFill>
                <a:cs typeface="Calibri" panose="020F0502020204030204" pitchFamily="34" charset="0"/>
              </a:rPr>
              <a:t>consent</a:t>
            </a:r>
            <a:r>
              <a:rPr lang="en-US" sz="1800" dirty="0">
                <a:cs typeface="Calibri" panose="020F0502020204030204" pitchFamily="34" charset="0"/>
              </a:rPr>
              <a:t>, as their screen and </a:t>
            </a:r>
          </a:p>
          <a:p>
            <a:pPr marL="0" lvl="1" indent="44926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25C5F"/>
              </a:buClr>
              <a:buNone/>
            </a:pPr>
            <a:r>
              <a:rPr lang="en-US" sz="1800" dirty="0">
                <a:cs typeface="Calibri" panose="020F0502020204030204" pitchFamily="34" charset="0"/>
              </a:rPr>
              <a:t>voice are going to be recorded;</a:t>
            </a:r>
          </a:p>
          <a:p>
            <a:pPr marL="449263" lvl="1" indent="-44926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cs typeface="Calibri" panose="020F0502020204030204" pitchFamily="34" charset="0"/>
              </a:rPr>
              <a:t>Users are asked to perform certain </a:t>
            </a:r>
            <a:r>
              <a:rPr lang="en-US" sz="1800" b="1" dirty="0">
                <a:solidFill>
                  <a:srgbClr val="BE186B"/>
                </a:solidFill>
                <a:cs typeface="Calibri" panose="020F0502020204030204" pitchFamily="34" charset="0"/>
              </a:rPr>
              <a:t>tasks</a:t>
            </a:r>
            <a:r>
              <a:rPr lang="en-US" sz="1800" dirty="0">
                <a:cs typeface="Calibri" panose="020F0502020204030204" pitchFamily="34" charset="0"/>
              </a:rPr>
              <a:t> and to answer </a:t>
            </a:r>
            <a:r>
              <a:rPr lang="en-US" sz="1800" b="1" dirty="0">
                <a:solidFill>
                  <a:srgbClr val="BE186B"/>
                </a:solidFill>
                <a:cs typeface="Calibri" panose="020F0502020204030204" pitchFamily="34" charset="0"/>
              </a:rPr>
              <a:t>satisfaction questions</a:t>
            </a:r>
            <a:r>
              <a:rPr lang="en-US" sz="1800" dirty="0">
                <a:cs typeface="Calibri" panose="020F0502020204030204" pitchFamily="34" charset="0"/>
              </a:rPr>
              <a:t>;</a:t>
            </a:r>
          </a:p>
          <a:p>
            <a:pPr marL="449263" lvl="1" indent="-44926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cs typeface="Calibri" panose="020F0502020204030204" pitchFamily="34" charset="0"/>
              </a:rPr>
              <a:t>During the tasks, we count the </a:t>
            </a:r>
            <a:r>
              <a:rPr lang="en-US" sz="1800" b="1" dirty="0">
                <a:solidFill>
                  <a:srgbClr val="BE186B"/>
                </a:solidFill>
                <a:cs typeface="Calibri" panose="020F0502020204030204" pitchFamily="34" charset="0"/>
              </a:rPr>
              <a:t>clicks and time </a:t>
            </a:r>
            <a:r>
              <a:rPr lang="en-US" sz="1800" dirty="0">
                <a:cs typeface="Calibri" panose="020F0502020204030204" pitchFamily="34" charset="0"/>
              </a:rPr>
              <a:t>to compare those values with the metric;</a:t>
            </a:r>
          </a:p>
          <a:p>
            <a:pPr marL="449263" lvl="1" indent="-44926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cs typeface="Calibri" panose="020F0502020204030204" pitchFamily="34" charset="0"/>
              </a:rPr>
              <a:t>Their main </a:t>
            </a:r>
            <a:r>
              <a:rPr lang="en-US" sz="1800" b="1" dirty="0">
                <a:solidFill>
                  <a:srgbClr val="BE186B"/>
                </a:solidFill>
                <a:cs typeface="Calibri" panose="020F0502020204030204" pitchFamily="34" charset="0"/>
              </a:rPr>
              <a:t>difficulties</a:t>
            </a:r>
            <a:r>
              <a:rPr lang="en-US" sz="1800" dirty="0">
                <a:cs typeface="Calibri" panose="020F0502020204030204" pitchFamily="34" charset="0"/>
              </a:rPr>
              <a:t> and </a:t>
            </a:r>
            <a:r>
              <a:rPr lang="en-US" sz="1800" b="1" dirty="0">
                <a:solidFill>
                  <a:srgbClr val="BE186B"/>
                </a:solidFill>
                <a:cs typeface="Calibri" panose="020F0502020204030204" pitchFamily="34" charset="0"/>
              </a:rPr>
              <a:t>suggestions</a:t>
            </a:r>
            <a:r>
              <a:rPr lang="en-US" sz="1800" dirty="0">
                <a:cs typeface="Calibri" panose="020F0502020204030204" pitchFamily="34" charset="0"/>
              </a:rPr>
              <a:t> are also registered. </a:t>
            </a:r>
          </a:p>
          <a:p>
            <a:pPr marL="449263" lvl="1" indent="-449263" algn="just">
              <a:spcBef>
                <a:spcPts val="600"/>
              </a:spcBef>
              <a:spcAft>
                <a:spcPts val="600"/>
              </a:spcAft>
              <a:buClr>
                <a:srgbClr val="F25C5F"/>
              </a:buClr>
              <a:buFont typeface="Wingdings" panose="05000000000000000000" pitchFamily="2" charset="2"/>
              <a:buChar char="v"/>
            </a:pPr>
            <a:endParaRPr lang="en-US" dirty="0">
              <a:cs typeface="Calibri" panose="020F0502020204030204" pitchFamily="34" charset="0"/>
            </a:endParaRPr>
          </a:p>
        </p:txBody>
      </p:sp>
      <p:pic>
        <p:nvPicPr>
          <p:cNvPr id="20" name="Picture 6" descr="2020-2021 Online Parent Orientation - Construction Kids Preschool">
            <a:extLst>
              <a:ext uri="{FF2B5EF4-FFF2-40B4-BE49-F238E27FC236}">
                <a16:creationId xmlns:a16="http://schemas.microsoft.com/office/drawing/2014/main" id="{3BE4ABC8-CC12-47C6-B6AC-524275CF5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36223" y="1863683"/>
            <a:ext cx="3034978" cy="303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áfico 6" descr="Ligações">
            <a:extLst>
              <a:ext uri="{FF2B5EF4-FFF2-40B4-BE49-F238E27FC236}">
                <a16:creationId xmlns:a16="http://schemas.microsoft.com/office/drawing/2014/main" id="{2C08C1DE-F118-4A59-AAA0-3E57DC3D0B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9372" y="406897"/>
            <a:ext cx="748800" cy="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17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BCFF1867-CA5E-416C-80CB-68BE95CE2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9B23FE-3674-461E-8C99-5EC7850CA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09" y="774487"/>
            <a:ext cx="5570805" cy="2654514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900" spc="750" dirty="0">
                <a:solidFill>
                  <a:srgbClr val="BE186B"/>
                </a:solidFill>
              </a:rPr>
              <a:t>results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EA2F639-83D8-42FB-805A-0AFD485B9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4022220"/>
            <a:ext cx="12192002" cy="28387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8DB4E8D-D68B-4463-A009-8FAB6A115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022219"/>
            <a:ext cx="8153400" cy="283873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4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C519481-97EE-45EB-B83B-AE5C46F3D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16759"/>
            <a:ext cx="8441142" cy="2389939"/>
          </a:xfrm>
          <a:prstGeom prst="rect">
            <a:avLst/>
          </a:prstGeom>
          <a:gradFill>
            <a:gsLst>
              <a:gs pos="0">
                <a:schemeClr val="accent6">
                  <a:alpha val="43000"/>
                </a:schemeClr>
              </a:gs>
              <a:gs pos="72000">
                <a:schemeClr val="accent5">
                  <a:alpha val="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3" name="Imagem 32" descr="Uma imagem com mesa, relógio&#10;&#10;Descrição gerada automaticamente">
            <a:extLst>
              <a:ext uri="{FF2B5EF4-FFF2-40B4-BE49-F238E27FC236}">
                <a16:creationId xmlns:a16="http://schemas.microsoft.com/office/drawing/2014/main" id="{CC79A679-F964-4BA6-9A2D-6D10010BE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896" y="643597"/>
            <a:ext cx="5570805" cy="557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6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75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4" name="Rectangle 77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035" name="Rectangle 79">
            <a:extLst>
              <a:ext uri="{FF2B5EF4-FFF2-40B4-BE49-F238E27FC236}">
                <a16:creationId xmlns:a16="http://schemas.microsoft.com/office/drawing/2014/main" id="{F6EAEA9B-2E1C-4FAD-8BCE-BCDAA88A0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6" name="Rectangle 81">
            <a:extLst>
              <a:ext uri="{FF2B5EF4-FFF2-40B4-BE49-F238E27FC236}">
                <a16:creationId xmlns:a16="http://schemas.microsoft.com/office/drawing/2014/main" id="{18DDDDE9-F719-466E-8023-442157AD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5839"/>
            <a:ext cx="12203210" cy="1594273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7" name="Rectangle 83">
            <a:extLst>
              <a:ext uri="{FF2B5EF4-FFF2-40B4-BE49-F238E27FC236}">
                <a16:creationId xmlns:a16="http://schemas.microsoft.com/office/drawing/2014/main" id="{939F77F6-77CF-46C0-AC00-152962613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9" y="-15839"/>
            <a:ext cx="8126510" cy="1594273"/>
          </a:xfrm>
          <a:prstGeom prst="rect">
            <a:avLst/>
          </a:prstGeom>
          <a:gradFill>
            <a:gsLst>
              <a:gs pos="0">
                <a:schemeClr val="accent5">
                  <a:alpha val="17000"/>
                </a:schemeClr>
              </a:gs>
              <a:gs pos="99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81D6D53-7DE2-4564-9C40-9B261437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5440" y="-3031424"/>
            <a:ext cx="1594275" cy="7625444"/>
          </a:xfrm>
          <a:prstGeom prst="rect">
            <a:avLst/>
          </a:prstGeom>
          <a:gradFill>
            <a:gsLst>
              <a:gs pos="23000">
                <a:schemeClr val="accent4">
                  <a:alpha val="0"/>
                </a:schemeClr>
              </a:gs>
              <a:gs pos="99000">
                <a:schemeClr val="accent6">
                  <a:alpha val="59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85639FF4-71D4-4DB9-B135-DE5A1520EDC4}"/>
              </a:ext>
            </a:extLst>
          </p:cNvPr>
          <p:cNvSpPr txBox="1">
            <a:spLocks/>
          </p:cNvSpPr>
          <p:nvPr/>
        </p:nvSpPr>
        <p:spPr>
          <a:xfrm>
            <a:off x="1347516" y="285249"/>
            <a:ext cx="6778992" cy="9920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pc="300" dirty="0">
                <a:solidFill>
                  <a:schemeClr val="bg1"/>
                </a:solidFill>
              </a:rPr>
              <a:t>Fan Metrics</a:t>
            </a:r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id="{811ED406-5D0D-478E-BBFA-4988681EE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190" y="313385"/>
            <a:ext cx="2696919" cy="9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áfico 2" descr="Gráfico de barras">
            <a:extLst>
              <a:ext uri="{FF2B5EF4-FFF2-40B4-BE49-F238E27FC236}">
                <a16:creationId xmlns:a16="http://schemas.microsoft.com/office/drawing/2014/main" id="{81519F27-F3D7-47C1-BFEC-C8AA1E85B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532" y="406897"/>
            <a:ext cx="748800" cy="748800"/>
          </a:xfrm>
          <a:prstGeom prst="rect">
            <a:avLst/>
          </a:prstGeom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D05DD8F0-854C-497C-808F-53B8BB949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671018"/>
              </p:ext>
            </p:extLst>
          </p:nvPr>
        </p:nvGraphicFramePr>
        <p:xfrm>
          <a:off x="955200" y="2289404"/>
          <a:ext cx="10281600" cy="3857626"/>
        </p:xfrm>
        <a:graphic>
          <a:graphicData uri="http://schemas.openxmlformats.org/drawingml/2006/table">
            <a:tbl>
              <a:tblPr/>
              <a:tblGrid>
                <a:gridCol w="3834000">
                  <a:extLst>
                    <a:ext uri="{9D8B030D-6E8A-4147-A177-3AD203B41FA5}">
                      <a16:colId xmlns:a16="http://schemas.microsoft.com/office/drawing/2014/main" val="3001845508"/>
                    </a:ext>
                  </a:extLst>
                </a:gridCol>
                <a:gridCol w="1220400">
                  <a:extLst>
                    <a:ext uri="{9D8B030D-6E8A-4147-A177-3AD203B41FA5}">
                      <a16:colId xmlns:a16="http://schemas.microsoft.com/office/drawing/2014/main" val="3993449607"/>
                    </a:ext>
                  </a:extLst>
                </a:gridCol>
                <a:gridCol w="928800">
                  <a:extLst>
                    <a:ext uri="{9D8B030D-6E8A-4147-A177-3AD203B41FA5}">
                      <a16:colId xmlns:a16="http://schemas.microsoft.com/office/drawing/2014/main" val="913755702"/>
                    </a:ext>
                  </a:extLst>
                </a:gridCol>
                <a:gridCol w="1220400">
                  <a:extLst>
                    <a:ext uri="{9D8B030D-6E8A-4147-A177-3AD203B41FA5}">
                      <a16:colId xmlns:a16="http://schemas.microsoft.com/office/drawing/2014/main" val="1652733547"/>
                    </a:ext>
                  </a:extLst>
                </a:gridCol>
                <a:gridCol w="928800">
                  <a:extLst>
                    <a:ext uri="{9D8B030D-6E8A-4147-A177-3AD203B41FA5}">
                      <a16:colId xmlns:a16="http://schemas.microsoft.com/office/drawing/2014/main" val="138638718"/>
                    </a:ext>
                  </a:extLst>
                </a:gridCol>
                <a:gridCol w="1220400">
                  <a:extLst>
                    <a:ext uri="{9D8B030D-6E8A-4147-A177-3AD203B41FA5}">
                      <a16:colId xmlns:a16="http://schemas.microsoft.com/office/drawing/2014/main" val="224436514"/>
                    </a:ext>
                  </a:extLst>
                </a:gridCol>
                <a:gridCol w="928800">
                  <a:extLst>
                    <a:ext uri="{9D8B030D-6E8A-4147-A177-3AD203B41FA5}">
                      <a16:colId xmlns:a16="http://schemas.microsoft.com/office/drawing/2014/main" val="1800139329"/>
                    </a:ext>
                  </a:extLst>
                </a:gridCol>
              </a:tblGrid>
              <a:tr h="562783"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Task</a:t>
                      </a:r>
                      <a:endParaRPr lang="en-US" sz="1600" noProof="0" dirty="0">
                        <a:effectLst/>
                        <a:latin typeface="+mn-lt"/>
                      </a:endParaRPr>
                    </a:p>
                  </a:txBody>
                  <a:tcPr marL="119378" marR="119378" marT="119378" marB="11937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257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Time (s)</a:t>
                      </a:r>
                      <a:endParaRPr lang="pt-PT" sz="1600">
                        <a:effectLst/>
                        <a:latin typeface="+mn-lt"/>
                      </a:endParaRPr>
                    </a:p>
                  </a:txBody>
                  <a:tcPr marL="119378" marR="119378" marT="119378" marB="11937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E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#Clicks</a:t>
                      </a:r>
                      <a:endParaRPr lang="pt-PT" sz="1600">
                        <a:effectLst/>
                        <a:latin typeface="+mn-lt"/>
                      </a:endParaRPr>
                    </a:p>
                  </a:txBody>
                  <a:tcPr marL="119378" marR="119378" marT="119378" marB="11937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4C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Satisfaction</a:t>
                      </a:r>
                      <a:endParaRPr lang="pt-PT" sz="1600">
                        <a:effectLst/>
                        <a:latin typeface="+mn-lt"/>
                      </a:endParaRPr>
                    </a:p>
                  </a:txBody>
                  <a:tcPr marL="119378" marR="119378" marT="119378" marB="11937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793932"/>
                  </a:ext>
                </a:extLst>
              </a:tr>
              <a:tr h="4843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Expected</a:t>
                      </a:r>
                      <a:endParaRPr lang="en-US" sz="1600" noProof="0" dirty="0">
                        <a:effectLst/>
                      </a:endParaRPr>
                    </a:p>
                  </a:txBody>
                  <a:tcPr marL="115130" marR="115130" marT="115130" marB="11513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E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Avg.</a:t>
                      </a:r>
                      <a:endParaRPr lang="en-US" sz="1600" noProof="0" dirty="0">
                        <a:effectLst/>
                      </a:endParaRPr>
                    </a:p>
                  </a:txBody>
                  <a:tcPr marL="115130" marR="115130" marT="115130" marB="115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E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Expected</a:t>
                      </a:r>
                      <a:endParaRPr lang="en-US" sz="1600" noProof="0" dirty="0">
                        <a:effectLst/>
                      </a:endParaRPr>
                    </a:p>
                  </a:txBody>
                  <a:tcPr marL="115130" marR="115130" marT="115130" marB="11513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4C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Avg.</a:t>
                      </a:r>
                      <a:endParaRPr lang="en-US" sz="1600" noProof="0" dirty="0">
                        <a:effectLst/>
                      </a:endParaRPr>
                    </a:p>
                  </a:txBody>
                  <a:tcPr marL="115130" marR="115130" marT="115130" marB="115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4C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Expected</a:t>
                      </a:r>
                      <a:endParaRPr lang="en-US" sz="1600" noProof="0" dirty="0">
                        <a:effectLst/>
                      </a:endParaRPr>
                    </a:p>
                  </a:txBody>
                  <a:tcPr marL="115130" marR="115130" marT="115130" marB="11513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1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Real</a:t>
                      </a:r>
                      <a:endParaRPr lang="pt-PT" sz="1600" dirty="0">
                        <a:effectLst/>
                      </a:endParaRPr>
                    </a:p>
                  </a:txBody>
                  <a:tcPr marL="115130" marR="115130" marT="115130" marB="115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1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677766"/>
                  </a:ext>
                </a:extLst>
              </a:tr>
              <a:tr h="702627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Sign up, see concert info, follow artist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119378" marR="119378" marT="119378" marB="11937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 </a:t>
                      </a:r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55.0</a:t>
                      </a:r>
                      <a:endParaRPr lang="pt-PT" sz="1600" dirty="0">
                        <a:effectLst/>
                        <a:latin typeface="+mn-lt"/>
                      </a:endParaRPr>
                    </a:p>
                  </a:txBody>
                  <a:tcPr marL="119378" marR="119378" marT="119378" marB="11937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55.3</a:t>
                      </a:r>
                      <a:endParaRPr lang="pt-PT" sz="1600" dirty="0">
                        <a:effectLst/>
                        <a:latin typeface="+mn-lt"/>
                      </a:endParaRPr>
                    </a:p>
                  </a:txBody>
                  <a:tcPr marL="119378" marR="119378" marT="119378" marB="1193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 </a:t>
                      </a:r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</a:t>
                      </a:r>
                      <a:endParaRPr lang="pt-PT" sz="1600" dirty="0">
                        <a:effectLst/>
                        <a:latin typeface="+mn-lt"/>
                      </a:endParaRPr>
                    </a:p>
                  </a:txBody>
                  <a:tcPr marL="119378" marR="119378" marT="119378" marB="11937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b="0" i="0" u="none" strike="noStrike" dirty="0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15.0</a:t>
                      </a:r>
                      <a:endParaRPr lang="pt-PT" sz="1600" dirty="0">
                        <a:effectLst/>
                        <a:latin typeface="+mn-lt"/>
                      </a:endParaRPr>
                    </a:p>
                  </a:txBody>
                  <a:tcPr marL="119378" marR="119378" marT="119378" marB="1193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600" noProof="0" dirty="0">
                        <a:effectLst/>
                        <a:latin typeface="+mn-lt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 or 2)</a:t>
                      </a:r>
                      <a:endParaRPr lang="en-US" sz="1600" noProof="0" dirty="0">
                        <a:effectLst/>
                        <a:latin typeface="+mn-lt"/>
                      </a:endParaRPr>
                    </a:p>
                  </a:txBody>
                  <a:tcPr marL="119378" marR="119378" marT="119378" marB="11937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noProof="0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600" noProof="0">
                        <a:effectLst/>
                        <a:latin typeface="+mn-lt"/>
                      </a:endParaRPr>
                    </a:p>
                  </a:txBody>
                  <a:tcPr marL="119378" marR="119378" marT="119378" marB="1193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485288"/>
                  </a:ext>
                </a:extLst>
              </a:tr>
              <a:tr h="702627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Log in, receive notification, buy ticket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119378" marR="119378" marT="119378" marB="11937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A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 </a:t>
                      </a:r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22.0</a:t>
                      </a:r>
                      <a:endParaRPr lang="pt-PT" sz="1600" dirty="0">
                        <a:effectLst/>
                        <a:latin typeface="+mn-lt"/>
                      </a:endParaRPr>
                    </a:p>
                  </a:txBody>
                  <a:tcPr marL="119378" marR="119378" marT="119378" marB="11937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A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b="0" i="0" u="none" strike="noStrike" dirty="0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23.0</a:t>
                      </a:r>
                      <a:endParaRPr lang="pt-PT" sz="1600" dirty="0">
                        <a:effectLst/>
                        <a:latin typeface="+mn-lt"/>
                      </a:endParaRPr>
                    </a:p>
                  </a:txBody>
                  <a:tcPr marL="119378" marR="119378" marT="119378" marB="1193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A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 </a:t>
                      </a:r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11.0</a:t>
                      </a:r>
                      <a:endParaRPr lang="pt-PT" sz="1600" dirty="0">
                        <a:effectLst/>
                        <a:latin typeface="+mn-lt"/>
                      </a:endParaRPr>
                    </a:p>
                  </a:txBody>
                  <a:tcPr marL="119378" marR="119378" marT="119378" marB="11937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A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b="0" i="0" u="none" strike="noStrike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10.3</a:t>
                      </a:r>
                      <a:endParaRPr lang="pt-PT" sz="1600">
                        <a:effectLst/>
                        <a:latin typeface="+mn-lt"/>
                      </a:endParaRPr>
                    </a:p>
                  </a:txBody>
                  <a:tcPr marL="119378" marR="119378" marT="119378" marB="1193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A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600" noProof="0">
                        <a:effectLst/>
                        <a:latin typeface="+mn-lt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 or 2)</a:t>
                      </a:r>
                      <a:endParaRPr lang="en-US" sz="1600" noProof="0">
                        <a:effectLst/>
                        <a:latin typeface="+mn-lt"/>
                      </a:endParaRPr>
                    </a:p>
                  </a:txBody>
                  <a:tcPr marL="119378" marR="119378" marT="119378" marB="11937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A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noProof="0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600" noProof="0">
                        <a:effectLst/>
                        <a:latin typeface="+mn-lt"/>
                      </a:endParaRPr>
                    </a:p>
                  </a:txBody>
                  <a:tcPr marL="119378" marR="119378" marT="119378" marB="1193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A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32177"/>
                  </a:ext>
                </a:extLst>
              </a:tr>
              <a:tr h="702627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 to concert stream see the general chat during the concert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119378" marR="119378" marT="119378" marB="11937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 </a:t>
                      </a:r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30.0</a:t>
                      </a:r>
                      <a:endParaRPr lang="pt-PT" sz="1600" dirty="0">
                        <a:effectLst/>
                        <a:latin typeface="+mn-lt"/>
                      </a:endParaRPr>
                    </a:p>
                  </a:txBody>
                  <a:tcPr marL="119378" marR="119378" marT="119378" marB="11937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b="0" i="0" u="none" strike="noStrike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27.6</a:t>
                      </a:r>
                      <a:endParaRPr lang="pt-PT" sz="1600">
                        <a:effectLst/>
                        <a:latin typeface="+mn-lt"/>
                      </a:endParaRPr>
                    </a:p>
                  </a:txBody>
                  <a:tcPr marL="119378" marR="119378" marT="119378" marB="1193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 </a:t>
                      </a:r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7.0</a:t>
                      </a:r>
                      <a:endParaRPr lang="pt-PT" sz="1600" dirty="0">
                        <a:effectLst/>
                        <a:latin typeface="+mn-lt"/>
                      </a:endParaRPr>
                    </a:p>
                  </a:txBody>
                  <a:tcPr marL="119378" marR="119378" marT="119378" marB="11937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b="0" i="0" u="none" strike="noStrike" dirty="0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7.0</a:t>
                      </a:r>
                      <a:endParaRPr lang="pt-PT" sz="1600" dirty="0">
                        <a:effectLst/>
                        <a:latin typeface="+mn-lt"/>
                      </a:endParaRPr>
                    </a:p>
                  </a:txBody>
                  <a:tcPr marL="119378" marR="119378" marT="119378" marB="1193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600" noProof="0">
                        <a:effectLst/>
                        <a:latin typeface="+mn-lt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 or 2)</a:t>
                      </a:r>
                      <a:endParaRPr lang="en-US" sz="1600" noProof="0">
                        <a:effectLst/>
                        <a:latin typeface="+mn-lt"/>
                      </a:endParaRPr>
                    </a:p>
                  </a:txBody>
                  <a:tcPr marL="119378" marR="119378" marT="119378" marB="11937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noProof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66%</a:t>
                      </a:r>
                      <a:endParaRPr lang="en-US" sz="1600" noProof="0">
                        <a:effectLst/>
                        <a:latin typeface="+mn-lt"/>
                      </a:endParaRPr>
                    </a:p>
                  </a:txBody>
                  <a:tcPr marL="119378" marR="119378" marT="119378" marB="1193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999088"/>
                  </a:ext>
                </a:extLst>
              </a:tr>
              <a:tr h="702627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 to voice call and the general chat after the concert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119378" marR="119378" marT="119378" marB="11937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A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 </a:t>
                      </a:r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35.0</a:t>
                      </a:r>
                      <a:endParaRPr lang="pt-PT" sz="1600" dirty="0">
                        <a:effectLst/>
                        <a:latin typeface="+mn-lt"/>
                      </a:endParaRPr>
                    </a:p>
                  </a:txBody>
                  <a:tcPr marL="119378" marR="119378" marT="119378" marB="11937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A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b="0" i="0" u="none" strike="noStrike" dirty="0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34.0</a:t>
                      </a:r>
                      <a:endParaRPr lang="pt-PT" sz="1600" dirty="0">
                        <a:effectLst/>
                        <a:latin typeface="+mn-lt"/>
                      </a:endParaRPr>
                    </a:p>
                  </a:txBody>
                  <a:tcPr marL="119378" marR="119378" marT="119378" marB="1193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A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 </a:t>
                      </a:r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7.0</a:t>
                      </a:r>
                      <a:endParaRPr lang="pt-PT" sz="1600" dirty="0">
                        <a:effectLst/>
                        <a:latin typeface="+mn-lt"/>
                      </a:endParaRPr>
                    </a:p>
                  </a:txBody>
                  <a:tcPr marL="119378" marR="119378" marT="119378" marB="11937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A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b="0" i="0" u="none" strike="noStrike" dirty="0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6.6</a:t>
                      </a:r>
                      <a:endParaRPr lang="pt-PT" sz="1600" dirty="0">
                        <a:effectLst/>
                        <a:latin typeface="+mn-lt"/>
                      </a:endParaRPr>
                    </a:p>
                  </a:txBody>
                  <a:tcPr marL="119378" marR="119378" marT="119378" marB="1193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A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600" noProof="0">
                        <a:effectLst/>
                        <a:latin typeface="+mn-lt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 or 2)</a:t>
                      </a:r>
                      <a:endParaRPr lang="en-US" sz="1600" noProof="0">
                        <a:effectLst/>
                        <a:latin typeface="+mn-lt"/>
                      </a:endParaRPr>
                    </a:p>
                  </a:txBody>
                  <a:tcPr marL="119378" marR="119378" marT="119378" marB="11937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A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noProof="0" dirty="0">
                          <a:solidFill>
                            <a:srgbClr val="38761D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600" noProof="0" dirty="0">
                        <a:effectLst/>
                        <a:latin typeface="+mn-lt"/>
                      </a:endParaRPr>
                    </a:p>
                  </a:txBody>
                  <a:tcPr marL="119378" marR="119378" marT="119378" marB="1193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A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430017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F569FA95-93FE-4CF8-9B94-8E0ED538C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172" y="22420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9393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75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4" name="Rectangle 77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035" name="Rectangle 79">
            <a:extLst>
              <a:ext uri="{FF2B5EF4-FFF2-40B4-BE49-F238E27FC236}">
                <a16:creationId xmlns:a16="http://schemas.microsoft.com/office/drawing/2014/main" id="{F6EAEA9B-2E1C-4FAD-8BCE-BCDAA88A0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6" name="Rectangle 81">
            <a:extLst>
              <a:ext uri="{FF2B5EF4-FFF2-40B4-BE49-F238E27FC236}">
                <a16:creationId xmlns:a16="http://schemas.microsoft.com/office/drawing/2014/main" id="{18DDDDE9-F719-466E-8023-442157AD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5839"/>
            <a:ext cx="12203210" cy="1594273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37" name="Rectangle 83">
            <a:extLst>
              <a:ext uri="{FF2B5EF4-FFF2-40B4-BE49-F238E27FC236}">
                <a16:creationId xmlns:a16="http://schemas.microsoft.com/office/drawing/2014/main" id="{939F77F6-77CF-46C0-AC00-152962613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9" y="-15839"/>
            <a:ext cx="8126510" cy="1594273"/>
          </a:xfrm>
          <a:prstGeom prst="rect">
            <a:avLst/>
          </a:prstGeom>
          <a:gradFill>
            <a:gsLst>
              <a:gs pos="0">
                <a:schemeClr val="accent5">
                  <a:alpha val="17000"/>
                </a:schemeClr>
              </a:gs>
              <a:gs pos="99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81D6D53-7DE2-4564-9C40-9B261437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5440" y="-3031424"/>
            <a:ext cx="1594275" cy="7625444"/>
          </a:xfrm>
          <a:prstGeom prst="rect">
            <a:avLst/>
          </a:prstGeom>
          <a:gradFill>
            <a:gsLst>
              <a:gs pos="23000">
                <a:schemeClr val="accent4">
                  <a:alpha val="0"/>
                </a:schemeClr>
              </a:gs>
              <a:gs pos="99000">
                <a:schemeClr val="accent6">
                  <a:alpha val="59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85639FF4-71D4-4DB9-B135-DE5A1520EDC4}"/>
              </a:ext>
            </a:extLst>
          </p:cNvPr>
          <p:cNvSpPr txBox="1">
            <a:spLocks/>
          </p:cNvSpPr>
          <p:nvPr/>
        </p:nvSpPr>
        <p:spPr>
          <a:xfrm>
            <a:off x="1347516" y="285249"/>
            <a:ext cx="6778992" cy="9920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pc="300" dirty="0">
                <a:solidFill>
                  <a:schemeClr val="bg1"/>
                </a:solidFill>
              </a:rPr>
              <a:t>Artist Metrics</a:t>
            </a:r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id="{811ED406-5D0D-478E-BBFA-4988681EE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190" y="313385"/>
            <a:ext cx="2696919" cy="9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áfico 2" descr="Gráfico de barras">
            <a:extLst>
              <a:ext uri="{FF2B5EF4-FFF2-40B4-BE49-F238E27FC236}">
                <a16:creationId xmlns:a16="http://schemas.microsoft.com/office/drawing/2014/main" id="{81519F27-F3D7-47C1-BFEC-C8AA1E85B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532" y="406897"/>
            <a:ext cx="748800" cy="748800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84E6935-FB6C-4BC3-A1BF-3656D33DC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278632"/>
              </p:ext>
            </p:extLst>
          </p:nvPr>
        </p:nvGraphicFramePr>
        <p:xfrm>
          <a:off x="956229" y="2530054"/>
          <a:ext cx="10279542" cy="3122857"/>
        </p:xfrm>
        <a:graphic>
          <a:graphicData uri="http://schemas.openxmlformats.org/drawingml/2006/table">
            <a:tbl>
              <a:tblPr/>
              <a:tblGrid>
                <a:gridCol w="3832714">
                  <a:extLst>
                    <a:ext uri="{9D8B030D-6E8A-4147-A177-3AD203B41FA5}">
                      <a16:colId xmlns:a16="http://schemas.microsoft.com/office/drawing/2014/main" val="206973522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78670166"/>
                    </a:ext>
                  </a:extLst>
                </a:gridCol>
                <a:gridCol w="929228">
                  <a:extLst>
                    <a:ext uri="{9D8B030D-6E8A-4147-A177-3AD203B41FA5}">
                      <a16:colId xmlns:a16="http://schemas.microsoft.com/office/drawing/2014/main" val="3119624217"/>
                    </a:ext>
                  </a:extLst>
                </a:gridCol>
                <a:gridCol w="1220400">
                  <a:extLst>
                    <a:ext uri="{9D8B030D-6E8A-4147-A177-3AD203B41FA5}">
                      <a16:colId xmlns:a16="http://schemas.microsoft.com/office/drawing/2014/main" val="1746035633"/>
                    </a:ext>
                  </a:extLst>
                </a:gridCol>
                <a:gridCol w="928800">
                  <a:extLst>
                    <a:ext uri="{9D8B030D-6E8A-4147-A177-3AD203B41FA5}">
                      <a16:colId xmlns:a16="http://schemas.microsoft.com/office/drawing/2014/main" val="2018041100"/>
                    </a:ext>
                  </a:extLst>
                </a:gridCol>
                <a:gridCol w="1220400">
                  <a:extLst>
                    <a:ext uri="{9D8B030D-6E8A-4147-A177-3AD203B41FA5}">
                      <a16:colId xmlns:a16="http://schemas.microsoft.com/office/drawing/2014/main" val="2134059537"/>
                    </a:ext>
                  </a:extLst>
                </a:gridCol>
                <a:gridCol w="928800">
                  <a:extLst>
                    <a:ext uri="{9D8B030D-6E8A-4147-A177-3AD203B41FA5}">
                      <a16:colId xmlns:a16="http://schemas.microsoft.com/office/drawing/2014/main" val="4133655030"/>
                    </a:ext>
                  </a:extLst>
                </a:gridCol>
              </a:tblGrid>
              <a:tr h="542757"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Task</a:t>
                      </a:r>
                      <a:endParaRPr lang="en-US" sz="1600" noProof="0" dirty="0">
                        <a:effectLst/>
                      </a:endParaRPr>
                    </a:p>
                  </a:txBody>
                  <a:tcPr marL="115130" marR="115130" marT="115130" marB="11513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257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Time (s)</a:t>
                      </a:r>
                      <a:endParaRPr lang="pt-PT" sz="1600" dirty="0">
                        <a:effectLst/>
                      </a:endParaRPr>
                    </a:p>
                  </a:txBody>
                  <a:tcPr marL="115130" marR="115130" marT="115130" marB="11513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3E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#Clicks</a:t>
                      </a:r>
                      <a:endParaRPr lang="pt-PT" sz="1600" dirty="0">
                        <a:effectLst/>
                      </a:endParaRPr>
                    </a:p>
                  </a:txBody>
                  <a:tcPr marL="115130" marR="115130" marT="115130" marB="11513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4C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Satisfaction</a:t>
                      </a:r>
                      <a:endParaRPr lang="en-US" sz="1600" noProof="0" dirty="0">
                        <a:effectLst/>
                      </a:endParaRPr>
                    </a:p>
                  </a:txBody>
                  <a:tcPr marL="115130" marR="115130" marT="115130" marB="11513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51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972123"/>
                  </a:ext>
                </a:extLst>
              </a:tr>
              <a:tr h="46710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Expected</a:t>
                      </a:r>
                      <a:endParaRPr lang="en-US" sz="1600" noProof="0" dirty="0">
                        <a:effectLst/>
                      </a:endParaRPr>
                    </a:p>
                  </a:txBody>
                  <a:tcPr marL="115130" marR="115130" marT="115130" marB="11513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3E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Avg.</a:t>
                      </a:r>
                      <a:endParaRPr lang="en-US" sz="1600" noProof="0" dirty="0">
                        <a:effectLst/>
                      </a:endParaRPr>
                    </a:p>
                  </a:txBody>
                  <a:tcPr marL="115130" marR="115130" marT="115130" marB="115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3E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Expected</a:t>
                      </a:r>
                      <a:endParaRPr lang="en-US" sz="1600" noProof="0" dirty="0">
                        <a:effectLst/>
                      </a:endParaRPr>
                    </a:p>
                  </a:txBody>
                  <a:tcPr marL="115130" marR="115130" marT="115130" marB="11513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4C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Avg.</a:t>
                      </a:r>
                      <a:endParaRPr lang="en-US" sz="1600" noProof="0" dirty="0">
                        <a:effectLst/>
                      </a:endParaRPr>
                    </a:p>
                  </a:txBody>
                  <a:tcPr marL="115130" marR="115130" marT="115130" marB="115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4C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Expected</a:t>
                      </a:r>
                      <a:endParaRPr lang="en-US" sz="1600" noProof="0" dirty="0">
                        <a:effectLst/>
                      </a:endParaRPr>
                    </a:p>
                  </a:txBody>
                  <a:tcPr marL="115130" marR="115130" marT="115130" marB="11513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51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Real</a:t>
                      </a:r>
                      <a:endParaRPr lang="pt-PT" sz="1600" dirty="0">
                        <a:effectLst/>
                      </a:endParaRPr>
                    </a:p>
                  </a:txBody>
                  <a:tcPr marL="115130" marR="115130" marT="115130" marB="115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51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428238"/>
                  </a:ext>
                </a:extLst>
              </a:tr>
              <a:tr h="70200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Sign up and create concert</a:t>
                      </a:r>
                      <a:endParaRPr lang="en-US" sz="1600" dirty="0">
                        <a:effectLst/>
                      </a:endParaRPr>
                    </a:p>
                  </a:txBody>
                  <a:tcPr marL="115130" marR="115130" marT="115130" marB="11513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 </a:t>
                      </a:r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40.0</a:t>
                      </a:r>
                      <a:endParaRPr lang="pt-PT" sz="1600" dirty="0">
                        <a:effectLst/>
                      </a:endParaRPr>
                    </a:p>
                  </a:txBody>
                  <a:tcPr marL="115130" marR="115130" marT="115130" marB="11513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b="0" i="0" u="none" strike="noStrike" dirty="0">
                          <a:solidFill>
                            <a:srgbClr val="38761D"/>
                          </a:solidFill>
                          <a:effectLst/>
                          <a:latin typeface="Avenir Next LT Pro" panose="020B0504020202020204" pitchFamily="34" charset="0"/>
                        </a:rPr>
                        <a:t>40.0</a:t>
                      </a:r>
                      <a:endParaRPr lang="pt-PT" sz="1600" dirty="0">
                        <a:solidFill>
                          <a:srgbClr val="38761D"/>
                        </a:solidFill>
                        <a:effectLst/>
                      </a:endParaRPr>
                    </a:p>
                  </a:txBody>
                  <a:tcPr marL="115130" marR="115130" marT="115130" marB="115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 </a:t>
                      </a:r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20.0</a:t>
                      </a:r>
                      <a:endParaRPr lang="pt-PT" sz="1600" dirty="0">
                        <a:effectLst/>
                      </a:endParaRPr>
                    </a:p>
                  </a:txBody>
                  <a:tcPr marL="115130" marR="115130" marT="115130" marB="11513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b="0" i="0" u="none" strike="noStrike" dirty="0">
                          <a:solidFill>
                            <a:srgbClr val="38761D"/>
                          </a:solidFill>
                          <a:effectLst/>
                          <a:latin typeface="Avenir Next LT Pro" panose="020B0504020202020204" pitchFamily="34" charset="0"/>
                        </a:rPr>
                        <a:t>20.0</a:t>
                      </a:r>
                      <a:endParaRPr lang="pt-PT" sz="1600" dirty="0">
                        <a:effectLst/>
                      </a:endParaRPr>
                    </a:p>
                  </a:txBody>
                  <a:tcPr marL="115130" marR="115130" marT="115130" marB="115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noProof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100%</a:t>
                      </a:r>
                      <a:endParaRPr lang="en-US" sz="1600" noProof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noProof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(1 or 2)</a:t>
                      </a:r>
                      <a:endParaRPr lang="en-US" sz="1600" noProof="0">
                        <a:effectLst/>
                      </a:endParaRPr>
                    </a:p>
                  </a:txBody>
                  <a:tcPr marL="115130" marR="115130" marT="115130" marB="11513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noProof="0">
                          <a:solidFill>
                            <a:srgbClr val="38761D"/>
                          </a:solidFill>
                          <a:effectLst/>
                          <a:latin typeface="Avenir Next LT Pro" panose="020B0504020202020204" pitchFamily="34" charset="0"/>
                        </a:rPr>
                        <a:t>100%</a:t>
                      </a:r>
                      <a:endParaRPr lang="en-US" sz="1600" noProof="0">
                        <a:effectLst/>
                      </a:endParaRPr>
                    </a:p>
                  </a:txBody>
                  <a:tcPr marL="115130" marR="115130" marT="115130" marB="115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6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988974"/>
                  </a:ext>
                </a:extLst>
              </a:tr>
              <a:tr h="70200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Start concert stream and go to the chat</a:t>
                      </a:r>
                      <a:endParaRPr lang="en-US" sz="1600" dirty="0">
                        <a:effectLst/>
                      </a:endParaRPr>
                    </a:p>
                  </a:txBody>
                  <a:tcPr marL="115130" marR="115130" marT="115130" marB="11513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A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 </a:t>
                      </a:r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15.0</a:t>
                      </a:r>
                      <a:endParaRPr lang="pt-PT" sz="1600" dirty="0">
                        <a:effectLst/>
                      </a:endParaRPr>
                    </a:p>
                  </a:txBody>
                  <a:tcPr marL="115130" marR="115130" marT="115130" marB="11513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A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b="0" i="0" u="none" strike="noStrike" dirty="0">
                          <a:solidFill>
                            <a:srgbClr val="38761D"/>
                          </a:solidFill>
                          <a:effectLst/>
                          <a:latin typeface="Avenir Next LT Pro" panose="020B0504020202020204" pitchFamily="34" charset="0"/>
                        </a:rPr>
                        <a:t>14.0</a:t>
                      </a:r>
                      <a:endParaRPr lang="pt-PT" sz="1600" dirty="0">
                        <a:effectLst/>
                      </a:endParaRPr>
                    </a:p>
                  </a:txBody>
                  <a:tcPr marL="115130" marR="115130" marT="115130" marB="115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A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 </a:t>
                      </a:r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4.0</a:t>
                      </a:r>
                      <a:endParaRPr lang="pt-PT" sz="1600" dirty="0">
                        <a:effectLst/>
                      </a:endParaRPr>
                    </a:p>
                  </a:txBody>
                  <a:tcPr marL="115130" marR="115130" marT="115130" marB="11513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A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b="0" i="0" u="none" strike="noStrike" dirty="0">
                          <a:solidFill>
                            <a:srgbClr val="38761D"/>
                          </a:solidFill>
                          <a:effectLst/>
                          <a:latin typeface="Avenir Next LT Pro" panose="020B0504020202020204" pitchFamily="34" charset="0"/>
                        </a:rPr>
                        <a:t>3.0</a:t>
                      </a:r>
                      <a:endParaRPr lang="pt-PT" sz="1600" dirty="0">
                        <a:effectLst/>
                      </a:endParaRPr>
                    </a:p>
                  </a:txBody>
                  <a:tcPr marL="115130" marR="115130" marT="115130" marB="115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A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noProof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100%</a:t>
                      </a:r>
                      <a:endParaRPr lang="en-US" sz="1600" noProof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noProof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(1 or 2)</a:t>
                      </a:r>
                      <a:endParaRPr lang="en-US" sz="1600" noProof="0">
                        <a:effectLst/>
                      </a:endParaRPr>
                    </a:p>
                  </a:txBody>
                  <a:tcPr marL="115130" marR="115130" marT="115130" marB="11513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A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noProof="0">
                          <a:solidFill>
                            <a:srgbClr val="38761D"/>
                          </a:solidFill>
                          <a:effectLst/>
                          <a:latin typeface="Avenir Next LT Pro" panose="020B0504020202020204" pitchFamily="34" charset="0"/>
                        </a:rPr>
                        <a:t>100%</a:t>
                      </a:r>
                      <a:endParaRPr lang="en-US" sz="1600" noProof="0">
                        <a:effectLst/>
                      </a:endParaRPr>
                    </a:p>
                  </a:txBody>
                  <a:tcPr marL="115130" marR="115130" marT="115130" marB="115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A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465988"/>
                  </a:ext>
                </a:extLst>
              </a:tr>
              <a:tr h="70200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End stream and go to voice call</a:t>
                      </a:r>
                      <a:endParaRPr lang="en-US" sz="1600" dirty="0">
                        <a:effectLst/>
                      </a:endParaRPr>
                    </a:p>
                  </a:txBody>
                  <a:tcPr marL="115130" marR="115130" marT="115130" marB="11513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 </a:t>
                      </a:r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20.0</a:t>
                      </a:r>
                      <a:endParaRPr lang="pt-PT" sz="1600" dirty="0">
                        <a:effectLst/>
                      </a:endParaRPr>
                    </a:p>
                  </a:txBody>
                  <a:tcPr marL="115130" marR="115130" marT="115130" marB="11513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b="0" i="0" u="none" strike="noStrike" dirty="0">
                          <a:solidFill>
                            <a:srgbClr val="38761D"/>
                          </a:solidFill>
                          <a:effectLst/>
                          <a:latin typeface="Avenir Next LT Pro" panose="020B0504020202020204" pitchFamily="34" charset="0"/>
                        </a:rPr>
                        <a:t>11.0</a:t>
                      </a:r>
                      <a:endParaRPr lang="pt-PT" sz="1600" dirty="0">
                        <a:effectLst/>
                      </a:endParaRPr>
                    </a:p>
                  </a:txBody>
                  <a:tcPr marL="115130" marR="115130" marT="115130" marB="115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 </a:t>
                      </a:r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5.0</a:t>
                      </a:r>
                      <a:endParaRPr lang="pt-PT" sz="1600" dirty="0">
                        <a:effectLst/>
                      </a:endParaRPr>
                    </a:p>
                  </a:txBody>
                  <a:tcPr marL="115130" marR="115130" marT="115130" marB="11513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b="0" i="0" u="none" strike="noStrike" dirty="0">
                          <a:solidFill>
                            <a:srgbClr val="38761D"/>
                          </a:solidFill>
                          <a:effectLst/>
                          <a:latin typeface="Avenir Next LT Pro" panose="020B0504020202020204" pitchFamily="34" charset="0"/>
                        </a:rPr>
                        <a:t>4.0</a:t>
                      </a:r>
                      <a:endParaRPr lang="pt-PT" sz="1600" dirty="0">
                        <a:effectLst/>
                      </a:endParaRPr>
                    </a:p>
                  </a:txBody>
                  <a:tcPr marL="115130" marR="115130" marT="115130" marB="115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noProof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100%</a:t>
                      </a:r>
                      <a:endParaRPr lang="en-US" sz="1600" noProof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noProof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(1 or 2)</a:t>
                      </a:r>
                      <a:endParaRPr lang="en-US" sz="1600" noProof="0">
                        <a:effectLst/>
                      </a:endParaRPr>
                    </a:p>
                  </a:txBody>
                  <a:tcPr marL="115130" marR="115130" marT="115130" marB="11513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6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Avenir Next LT Pro" panose="020B0504020202020204" pitchFamily="34" charset="0"/>
                        </a:rPr>
                        <a:t>66%</a:t>
                      </a:r>
                      <a:endParaRPr lang="en-US" sz="1600" noProof="0" dirty="0">
                        <a:effectLst/>
                      </a:endParaRPr>
                    </a:p>
                  </a:txBody>
                  <a:tcPr marL="115130" marR="115130" marT="115130" marB="1151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6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095021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065FC2CA-BEE2-4C3D-8657-3FDF497B9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6749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46013057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Custom 5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84128FF387ECC479A30CCCF70B53871" ma:contentTypeVersion="10" ma:contentTypeDescription="Criar um novo documento." ma:contentTypeScope="" ma:versionID="c27b810e4e6fb821ae461b3bbfff94e1">
  <xsd:schema xmlns:xsd="http://www.w3.org/2001/XMLSchema" xmlns:xs="http://www.w3.org/2001/XMLSchema" xmlns:p="http://schemas.microsoft.com/office/2006/metadata/properties" xmlns:ns3="c563f900-15a4-40d8-a5c1-cc85a105d0b9" targetNamespace="http://schemas.microsoft.com/office/2006/metadata/properties" ma:root="true" ma:fieldsID="a98ddb0458f9b493182814cedb7335c9" ns3:_="">
    <xsd:import namespace="c563f900-15a4-40d8-a5c1-cc85a105d0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3f900-15a4-40d8-a5c1-cc85a105d0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C09200-1260-42E9-AB85-0F30F1C571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FE3BCF-C201-495A-BDE7-791F4D215393}">
  <ds:schemaRefs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c563f900-15a4-40d8-a5c1-cc85a105d0b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BAF4E74-5454-430F-8CA0-EE7C0D862A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63f900-15a4-40d8-a5c1-cc85a105d0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617</Words>
  <Application>Microsoft Office PowerPoint</Application>
  <PresentationFormat>Ecrã Panorâmico</PresentationFormat>
  <Paragraphs>134</Paragraphs>
  <Slides>14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9" baseType="lpstr">
      <vt:lpstr>Arial</vt:lpstr>
      <vt:lpstr>Avenir Next LT Pro</vt:lpstr>
      <vt:lpstr>Calibri</vt:lpstr>
      <vt:lpstr>Wingdings</vt:lpstr>
      <vt:lpstr>GradientRiseVTI</vt:lpstr>
      <vt:lpstr>Usability testing</vt:lpstr>
      <vt:lpstr>Our idea</vt:lpstr>
      <vt:lpstr>Apresentação do PowerPoint</vt:lpstr>
      <vt:lpstr>User study methodology</vt:lpstr>
      <vt:lpstr>Apresentação do PowerPoint</vt:lpstr>
      <vt:lpstr>Apresentação do PowerPoint</vt:lpstr>
      <vt:lpstr>results</vt:lpstr>
      <vt:lpstr>Apresentação do PowerPoint</vt:lpstr>
      <vt:lpstr>Apresentação do PowerPoint</vt:lpstr>
      <vt:lpstr>Apresentação do PowerPoint</vt:lpstr>
      <vt:lpstr>Apresentação do PowerPoint</vt:lpstr>
      <vt:lpstr>Design implications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Usability testing</dc:title>
  <dc:creator>Ana Sofia Silva</dc:creator>
  <cp:lastModifiedBy>Ana Sofia Silva</cp:lastModifiedBy>
  <cp:revision>20</cp:revision>
  <dcterms:created xsi:type="dcterms:W3CDTF">2020-11-29T19:37:10Z</dcterms:created>
  <dcterms:modified xsi:type="dcterms:W3CDTF">2020-11-30T01:09:29Z</dcterms:modified>
</cp:coreProperties>
</file>