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64" r:id="rId5"/>
    <p:sldId id="265" r:id="rId6"/>
    <p:sldId id="297" r:id="rId7"/>
    <p:sldId id="292" r:id="rId8"/>
    <p:sldId id="260" r:id="rId9"/>
    <p:sldId id="300" r:id="rId10"/>
    <p:sldId id="296" r:id="rId11"/>
    <p:sldId id="298" r:id="rId12"/>
    <p:sldId id="299" r:id="rId13"/>
    <p:sldId id="301" r:id="rId14"/>
    <p:sldId id="289" r:id="rId15"/>
    <p:sldId id="290" r:id="rId16"/>
    <p:sldId id="293" r:id="rId17"/>
    <p:sldId id="291" r:id="rId18"/>
    <p:sldId id="295" r:id="rId19"/>
    <p:sldId id="285" r:id="rId2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87B"/>
    <a:srgbClr val="B42570"/>
    <a:srgbClr val="E74C53"/>
    <a:srgbClr val="DF4C64"/>
    <a:srgbClr val="CC3E67"/>
    <a:srgbClr val="BE186B"/>
    <a:srgbClr val="CE306D"/>
    <a:srgbClr val="E45A57"/>
    <a:srgbClr val="F7766E"/>
    <a:srgbClr val="BC1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4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0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0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5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3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3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3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7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8" r:id="rId5"/>
    <p:sldLayoutId id="2147483692" r:id="rId6"/>
    <p:sldLayoutId id="2147483693" r:id="rId7"/>
    <p:sldLayoutId id="2147483694" r:id="rId8"/>
    <p:sldLayoutId id="2147483697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9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25.svg"/><Relationship Id="rId10" Type="http://schemas.openxmlformats.org/officeDocument/2006/relationships/image" Target="../media/image17.svg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7.png"/><Relationship Id="rId3" Type="http://schemas.microsoft.com/office/2007/relationships/media" Target="../media/media4.mp4"/><Relationship Id="rId7" Type="http://schemas.openxmlformats.org/officeDocument/2006/relationships/image" Target="../media/image18.png"/><Relationship Id="rId12" Type="http://schemas.openxmlformats.org/officeDocument/2006/relationships/image" Target="../media/image4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video" Target="../media/media5.mp4"/><Relationship Id="rId10" Type="http://schemas.openxmlformats.org/officeDocument/2006/relationships/image" Target="../media/image25.svg"/><Relationship Id="rId4" Type="http://schemas.microsoft.com/office/2007/relationships/media" Target="../media/media5.mp4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sv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48.svg"/><Relationship Id="rId4" Type="http://schemas.openxmlformats.org/officeDocument/2006/relationships/image" Target="../media/image18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sv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openxmlformats.org/officeDocument/2006/relationships/image" Target="../media/image25.svg"/><Relationship Id="rId10" Type="http://schemas.openxmlformats.org/officeDocument/2006/relationships/image" Target="../media/image50.svg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2.sv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2.svg"/><Relationship Id="rId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CE9E2ED-2BB1-46AE-A037-86EC1BF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2CE781-16DC-4356-B26A-39978B20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32" y="2927943"/>
            <a:ext cx="5258968" cy="1568225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000" spc="600" dirty="0">
                <a:solidFill>
                  <a:srgbClr val="BE186B"/>
                </a:solidFill>
              </a:rPr>
              <a:t>High-fidelity</a:t>
            </a:r>
            <a:br>
              <a:rPr lang="en-US" sz="4000" spc="600" dirty="0">
                <a:solidFill>
                  <a:srgbClr val="BE186B"/>
                </a:solidFill>
              </a:rPr>
            </a:br>
            <a:r>
              <a:rPr lang="en-US" sz="4000" spc="600" dirty="0">
                <a:solidFill>
                  <a:srgbClr val="BE186B"/>
                </a:solidFill>
              </a:rPr>
              <a:t>prototype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m 13" descr="Uma imagem com mesa, aceso, fogo, palco&#10;&#10;Descrição gerada automaticamente">
            <a:extLst>
              <a:ext uri="{FF2B5EF4-FFF2-40B4-BE49-F238E27FC236}">
                <a16:creationId xmlns:a16="http://schemas.microsoft.com/office/drawing/2014/main" id="{64B5B097-F1B3-43EA-AA21-C3910ECE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8" r="5096"/>
          <a:stretch/>
        </p:blipFill>
        <p:spPr>
          <a:xfrm>
            <a:off x="6217967" y="1143804"/>
            <a:ext cx="4570403" cy="4570403"/>
          </a:xfrm>
          <a:prstGeom prst="ellipse">
            <a:avLst/>
          </a:prstGeom>
        </p:spPr>
      </p:pic>
      <p:sp>
        <p:nvSpPr>
          <p:cNvPr id="20" name="Marcador de Posição de Conteúdo 19">
            <a:extLst>
              <a:ext uri="{FF2B5EF4-FFF2-40B4-BE49-F238E27FC236}">
                <a16:creationId xmlns:a16="http://schemas.microsoft.com/office/drawing/2014/main" id="{22DF12C7-1737-44BD-A309-B00ED4D3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32" y="5472776"/>
            <a:ext cx="5535637" cy="7209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Group</a:t>
            </a:r>
            <a:r>
              <a:rPr lang="pt-PT" sz="3200" dirty="0"/>
              <a:t> 1 – 100 Limites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8B7506-08E6-4031-8DF7-8E14168B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2" y="813690"/>
            <a:ext cx="4543903" cy="14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71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improvements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CF179FB-84B5-48F9-A6CB-08F4F3D85AB9}"/>
              </a:ext>
            </a:extLst>
          </p:cNvPr>
          <p:cNvSpPr/>
          <p:nvPr/>
        </p:nvSpPr>
        <p:spPr>
          <a:xfrm>
            <a:off x="679445" y="2260402"/>
            <a:ext cx="1981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Fans can </a:t>
            </a:r>
            <a:r>
              <a:rPr lang="en-US" b="1" dirty="0"/>
              <a:t>return their ticket</a:t>
            </a:r>
          </a:p>
        </p:txBody>
      </p:sp>
      <p:pic>
        <p:nvPicPr>
          <p:cNvPr id="41" name="Gráfico 40" descr="Seta de linha com curva para a direita">
            <a:extLst>
              <a:ext uri="{FF2B5EF4-FFF2-40B4-BE49-F238E27FC236}">
                <a16:creationId xmlns:a16="http://schemas.microsoft.com/office/drawing/2014/main" id="{7AC22BE5-7509-487A-AF37-CA63B09B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781433" flipV="1">
            <a:off x="1865926" y="2853330"/>
            <a:ext cx="747775" cy="7477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7EF9F82-F0FE-4E2A-A837-0173D35DC9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729"/>
          <a:stretch/>
        </p:blipFill>
        <p:spPr>
          <a:xfrm>
            <a:off x="2678872" y="1960477"/>
            <a:ext cx="2544298" cy="4515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76CFA3B-60FF-48F4-B1A7-52381E78D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29"/>
          <a:stretch/>
        </p:blipFill>
        <p:spPr>
          <a:xfrm>
            <a:off x="7790018" y="1960477"/>
            <a:ext cx="2544299" cy="4515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1F7DE982-2CE7-4985-A4A5-ECEA53DBE917}"/>
              </a:ext>
            </a:extLst>
          </p:cNvPr>
          <p:cNvSpPr/>
          <p:nvPr/>
        </p:nvSpPr>
        <p:spPr>
          <a:xfrm>
            <a:off x="5608415" y="3020102"/>
            <a:ext cx="2151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Dialog box </a:t>
            </a:r>
            <a:r>
              <a:rPr lang="en-US" dirty="0"/>
              <a:t>will pop up to confirm the action</a:t>
            </a:r>
          </a:p>
        </p:txBody>
      </p:sp>
      <p:pic>
        <p:nvPicPr>
          <p:cNvPr id="29" name="Gráfico 28" descr="Seta de linha com curva para a direita">
            <a:extLst>
              <a:ext uri="{FF2B5EF4-FFF2-40B4-BE49-F238E27FC236}">
                <a16:creationId xmlns:a16="http://schemas.microsoft.com/office/drawing/2014/main" id="{90544973-A5F4-4648-908B-0DDC03224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906518" flipV="1">
            <a:off x="6944186" y="3906331"/>
            <a:ext cx="747775" cy="747775"/>
          </a:xfrm>
          <a:prstGeom prst="rect">
            <a:avLst/>
          </a:prstGeom>
        </p:spPr>
      </p:pic>
      <p:pic>
        <p:nvPicPr>
          <p:cNvPr id="14" name="Gráfico 13" descr="Lâmpada e engrenagem">
            <a:extLst>
              <a:ext uri="{FF2B5EF4-FFF2-40B4-BE49-F238E27FC236}">
                <a16:creationId xmlns:a16="http://schemas.microsoft.com/office/drawing/2014/main" id="{92EACFCB-EB33-4D3F-BB02-AEBE379C2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9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95CE42E-B214-4520-9884-F3FAB73A481C}"/>
              </a:ext>
            </a:extLst>
          </p:cNvPr>
          <p:cNvSpPr/>
          <p:nvPr/>
        </p:nvSpPr>
        <p:spPr>
          <a:xfrm>
            <a:off x="4815894" y="4647716"/>
            <a:ext cx="1618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+mj-lt"/>
                <a:cs typeface="Calibri" panose="020F0502020204030204" pitchFamily="34" charset="0"/>
              </a:rPr>
              <a:t>Go to stream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CFF66D-0522-4703-A245-D0EBCA4D9340}"/>
              </a:ext>
            </a:extLst>
          </p:cNvPr>
          <p:cNvSpPr/>
          <p:nvPr/>
        </p:nvSpPr>
        <p:spPr>
          <a:xfrm>
            <a:off x="9763739" y="2510796"/>
            <a:ext cx="2118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Choose the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concert they want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51207F-79C7-46D3-914C-EA493EF537CD}"/>
              </a:ext>
            </a:extLst>
          </p:cNvPr>
          <p:cNvSpPr/>
          <p:nvPr/>
        </p:nvSpPr>
        <p:spPr>
          <a:xfrm>
            <a:off x="4364162" y="2503128"/>
            <a:ext cx="2056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Favorite artists will show up first</a:t>
            </a:r>
            <a:endParaRPr lang="pt-PT" dirty="0"/>
          </a:p>
        </p:txBody>
      </p:sp>
      <p:pic>
        <p:nvPicPr>
          <p:cNvPr id="10" name="Gráfico 9" descr="Seta de linha com curva para a direita">
            <a:extLst>
              <a:ext uri="{FF2B5EF4-FFF2-40B4-BE49-F238E27FC236}">
                <a16:creationId xmlns:a16="http://schemas.microsoft.com/office/drawing/2014/main" id="{97C579E4-EABD-4D48-BBCA-1945247B8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63148">
            <a:off x="5786141" y="4847273"/>
            <a:ext cx="914400" cy="914400"/>
          </a:xfrm>
          <a:prstGeom prst="rect">
            <a:avLst/>
          </a:prstGeom>
        </p:spPr>
      </p:pic>
      <p:pic>
        <p:nvPicPr>
          <p:cNvPr id="28" name="Gráfico 27" descr="Seta de linha com curva para a direita">
            <a:extLst>
              <a:ext uri="{FF2B5EF4-FFF2-40B4-BE49-F238E27FC236}">
                <a16:creationId xmlns:a16="http://schemas.microsoft.com/office/drawing/2014/main" id="{C8F47F8A-9B33-4087-BA39-3A7FC9800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9880" flipH="1">
            <a:off x="9602862" y="3088152"/>
            <a:ext cx="914400" cy="914400"/>
          </a:xfrm>
          <a:prstGeom prst="rect">
            <a:avLst/>
          </a:prstGeom>
        </p:spPr>
      </p:pic>
      <p:pic>
        <p:nvPicPr>
          <p:cNvPr id="34" name="Gráfico 33" descr="Seta de linha com curva para a direita">
            <a:extLst>
              <a:ext uri="{FF2B5EF4-FFF2-40B4-BE49-F238E27FC236}">
                <a16:creationId xmlns:a16="http://schemas.microsoft.com/office/drawing/2014/main" id="{390517A7-A679-4772-AB4C-F3F3B8956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615973" flipH="1" flipV="1">
            <a:off x="5906810" y="1873548"/>
            <a:ext cx="914400" cy="914400"/>
          </a:xfrm>
          <a:prstGeom prst="rect">
            <a:avLst/>
          </a:prstGeom>
        </p:spPr>
      </p:pic>
      <p:sp>
        <p:nvSpPr>
          <p:cNvPr id="44" name="Marcador de Posição de Conteúdo 19">
            <a:extLst>
              <a:ext uri="{FF2B5EF4-FFF2-40B4-BE49-F238E27FC236}">
                <a16:creationId xmlns:a16="http://schemas.microsoft.com/office/drawing/2014/main" id="{BA5B8DD3-F6E2-40AE-AAD5-0408CB88E67C}"/>
              </a:ext>
            </a:extLst>
          </p:cNvPr>
          <p:cNvSpPr txBox="1">
            <a:spLocks/>
          </p:cNvSpPr>
          <p:nvPr/>
        </p:nvSpPr>
        <p:spPr>
          <a:xfrm>
            <a:off x="456591" y="1234023"/>
            <a:ext cx="3578716" cy="7309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Fan  side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B740CD6B-C4DC-4B7D-BA7B-5EBEE777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ítulo 1">
            <a:extLst>
              <a:ext uri="{FF2B5EF4-FFF2-40B4-BE49-F238E27FC236}">
                <a16:creationId xmlns:a16="http://schemas.microsoft.com/office/drawing/2014/main" id="{2F47D36E-E93E-44FE-A868-9F3FA6ADFB91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streaming</a:t>
            </a:r>
          </a:p>
        </p:txBody>
      </p:sp>
      <p:pic>
        <p:nvPicPr>
          <p:cNvPr id="48" name="Gráfico 47" descr="Satélite">
            <a:extLst>
              <a:ext uri="{FF2B5EF4-FFF2-40B4-BE49-F238E27FC236}">
                <a16:creationId xmlns:a16="http://schemas.microsoft.com/office/drawing/2014/main" id="{09C7984F-7773-4526-BC5D-0DC0FED1E1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7947" y="2742549"/>
            <a:ext cx="2736000" cy="27360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FB6228DA-9584-4ABD-9001-63574C8000F0}"/>
              </a:ext>
            </a:extLst>
          </p:cNvPr>
          <p:cNvSpPr/>
          <p:nvPr/>
        </p:nvSpPr>
        <p:spPr>
          <a:xfrm>
            <a:off x="9641791" y="4350859"/>
            <a:ext cx="152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Go to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paid concerts</a:t>
            </a:r>
          </a:p>
        </p:txBody>
      </p:sp>
      <p:pic>
        <p:nvPicPr>
          <p:cNvPr id="24" name="Gráfico 23" descr="Seta de linha com curva para a direita">
            <a:extLst>
              <a:ext uri="{FF2B5EF4-FFF2-40B4-BE49-F238E27FC236}">
                <a16:creationId xmlns:a16="http://schemas.microsoft.com/office/drawing/2014/main" id="{ACB90C41-7E02-4CD7-A5A8-590F87EDD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79235" flipH="1" flipV="1">
            <a:off x="9584585" y="3497566"/>
            <a:ext cx="914400" cy="914400"/>
          </a:xfrm>
          <a:prstGeom prst="rect">
            <a:avLst/>
          </a:prstGeom>
        </p:spPr>
      </p:pic>
      <p:pic>
        <p:nvPicPr>
          <p:cNvPr id="7" name="Gravação de Ecrã 6">
            <a:hlinkClick r:id="" action="ppaction://media"/>
            <a:extLst>
              <a:ext uri="{FF2B5EF4-FFF2-40B4-BE49-F238E27FC236}">
                <a16:creationId xmlns:a16="http://schemas.microsoft.com/office/drawing/2014/main" id="{BC2D4CD6-3C6F-4CE6-95BB-BF1D010665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9" end="2883.7256"/>
                </p14:media>
              </p:ext>
            </p:extLst>
          </p:nvPr>
        </p:nvPicPr>
        <p:blipFill rotWithShape="1">
          <a:blip r:embed="rId11"/>
          <a:srcRect t="4316"/>
          <a:stretch>
            <a:fillRect/>
          </a:stretch>
        </p:blipFill>
        <p:spPr>
          <a:xfrm>
            <a:off x="6826341" y="729000"/>
            <a:ext cx="268511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Marcador de Posição de Conteúdo 19">
            <a:extLst>
              <a:ext uri="{FF2B5EF4-FFF2-40B4-BE49-F238E27FC236}">
                <a16:creationId xmlns:a16="http://schemas.microsoft.com/office/drawing/2014/main" id="{F0C092ED-F45A-457A-A58A-7964F80C0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91" y="1234023"/>
            <a:ext cx="3578716" cy="730968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Artist  side</a:t>
            </a:r>
          </a:p>
        </p:txBody>
      </p:sp>
      <p:pic>
        <p:nvPicPr>
          <p:cNvPr id="17" name="Gráfico 16" descr="Satélite">
            <a:extLst>
              <a:ext uri="{FF2B5EF4-FFF2-40B4-BE49-F238E27FC236}">
                <a16:creationId xmlns:a16="http://schemas.microsoft.com/office/drawing/2014/main" id="{2BC64B55-A5BA-4B41-B561-438B7A98C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947" y="2742549"/>
            <a:ext cx="2736000" cy="2736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95CE42E-B214-4520-9884-F3FAB73A481C}"/>
              </a:ext>
            </a:extLst>
          </p:cNvPr>
          <p:cNvSpPr/>
          <p:nvPr/>
        </p:nvSpPr>
        <p:spPr>
          <a:xfrm>
            <a:off x="4815894" y="4647716"/>
            <a:ext cx="1389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+mj-lt"/>
                <a:cs typeface="Calibri" panose="020F0502020204030204" pitchFamily="34" charset="0"/>
              </a:rPr>
              <a:t>End</a:t>
            </a:r>
            <a:r>
              <a:rPr lang="en-US" dirty="0">
                <a:latin typeface="+mj-lt"/>
                <a:cs typeface="Calibri" panose="020F0502020204030204" pitchFamily="34" charset="0"/>
              </a:rPr>
              <a:t> stream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F5530B0-5B9A-4CBD-AE80-63E8F63B1617}"/>
              </a:ext>
            </a:extLst>
          </p:cNvPr>
          <p:cNvSpPr/>
          <p:nvPr/>
        </p:nvSpPr>
        <p:spPr>
          <a:xfrm>
            <a:off x="10047776" y="5500987"/>
            <a:ext cx="1745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+mj-lt"/>
                <a:cs typeface="Calibri" panose="020F0502020204030204" pitchFamily="34" charset="0"/>
              </a:rPr>
              <a:t>Start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 stream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CFF66D-0522-4703-A245-D0EBCA4D9340}"/>
              </a:ext>
            </a:extLst>
          </p:cNvPr>
          <p:cNvSpPr/>
          <p:nvPr/>
        </p:nvSpPr>
        <p:spPr>
          <a:xfrm>
            <a:off x="9751455" y="1894598"/>
            <a:ext cx="2118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+mj-lt"/>
                <a:cs typeface="Calibri" panose="020F0502020204030204" pitchFamily="34" charset="0"/>
              </a:rPr>
              <a:t>Create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concert</a:t>
            </a:r>
          </a:p>
        </p:txBody>
      </p:sp>
      <p:pic>
        <p:nvPicPr>
          <p:cNvPr id="10" name="Gráfico 9" descr="Seta de linha com curva para a direita">
            <a:extLst>
              <a:ext uri="{FF2B5EF4-FFF2-40B4-BE49-F238E27FC236}">
                <a16:creationId xmlns:a16="http://schemas.microsoft.com/office/drawing/2014/main" id="{97C579E4-EABD-4D48-BBCA-1945247B8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263148">
            <a:off x="5786141" y="4847273"/>
            <a:ext cx="914400" cy="914400"/>
          </a:xfrm>
          <a:prstGeom prst="rect">
            <a:avLst/>
          </a:prstGeom>
        </p:spPr>
      </p:pic>
      <p:pic>
        <p:nvPicPr>
          <p:cNvPr id="26" name="Gráfico 25" descr="Seta de linha com curva para a direita">
            <a:extLst>
              <a:ext uri="{FF2B5EF4-FFF2-40B4-BE49-F238E27FC236}">
                <a16:creationId xmlns:a16="http://schemas.microsoft.com/office/drawing/2014/main" id="{65DDCDBD-5172-499A-BCD8-1BC23C354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66216" flipH="1" flipV="1">
            <a:off x="9590577" y="4686400"/>
            <a:ext cx="914400" cy="914400"/>
          </a:xfrm>
          <a:prstGeom prst="rect">
            <a:avLst/>
          </a:prstGeom>
        </p:spPr>
      </p:pic>
      <p:pic>
        <p:nvPicPr>
          <p:cNvPr id="28" name="Gráfico 27" descr="Seta de linha com curva para a direita">
            <a:extLst>
              <a:ext uri="{FF2B5EF4-FFF2-40B4-BE49-F238E27FC236}">
                <a16:creationId xmlns:a16="http://schemas.microsoft.com/office/drawing/2014/main" id="{C8F47F8A-9B33-4087-BA39-3A7FC9800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3784" flipH="1">
            <a:off x="9590578" y="2145619"/>
            <a:ext cx="914400" cy="914400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57F9992-657C-4696-8856-816404A67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9F28C09E-C523-4816-8933-8DA045F04D1E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streaming</a:t>
            </a:r>
          </a:p>
        </p:txBody>
      </p:sp>
      <p:pic>
        <p:nvPicPr>
          <p:cNvPr id="7" name="Gravação de Ecrã 6">
            <a:hlinkClick r:id="" action="ppaction://media"/>
            <a:extLst>
              <a:ext uri="{FF2B5EF4-FFF2-40B4-BE49-F238E27FC236}">
                <a16:creationId xmlns:a16="http://schemas.microsoft.com/office/drawing/2014/main" id="{41A16F57-57A9-4E00-80DA-12D721224E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3430"/>
          <a:stretch/>
        </p:blipFill>
        <p:spPr>
          <a:xfrm>
            <a:off x="6836400" y="729000"/>
            <a:ext cx="266735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Gráfico 11" descr="Crítica de cliente">
            <a:extLst>
              <a:ext uri="{FF2B5EF4-FFF2-40B4-BE49-F238E27FC236}">
                <a16:creationId xmlns:a16="http://schemas.microsoft.com/office/drawing/2014/main" id="{2E4D4746-F6CE-40DA-BE86-A90848D0E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5187" y="406897"/>
            <a:ext cx="748800" cy="7488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5005158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48730A7-20D9-40EF-8E1E-5FFD9135F216}"/>
              </a:ext>
            </a:extLst>
          </p:cNvPr>
          <p:cNvSpPr/>
          <p:nvPr/>
        </p:nvSpPr>
        <p:spPr>
          <a:xfrm>
            <a:off x="7486302" y="3258685"/>
            <a:ext cx="1677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Win a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voice call with the artist</a:t>
            </a:r>
            <a:r>
              <a:rPr lang="en-US" dirty="0">
                <a:latin typeface="+mj-lt"/>
                <a:cs typeface="Calibri" panose="020F0502020204030204" pitchFamily="34" charset="0"/>
              </a:rPr>
              <a:t> after the concert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8EF4502-C40D-4AF5-8F60-52A1E1F12620}"/>
              </a:ext>
            </a:extLst>
          </p:cNvPr>
          <p:cNvSpPr/>
          <p:nvPr/>
        </p:nvSpPr>
        <p:spPr>
          <a:xfrm>
            <a:off x="3187824" y="4322082"/>
            <a:ext cx="1577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Talk to other fans and the artist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during</a:t>
            </a:r>
            <a:r>
              <a:rPr lang="en-US" dirty="0">
                <a:latin typeface="+mj-lt"/>
                <a:cs typeface="Calibri" panose="020F0502020204030204" pitchFamily="34" charset="0"/>
              </a:rPr>
              <a:t> the concert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87E733B-EF5E-4EE9-B900-7F07EB1EB124}"/>
              </a:ext>
            </a:extLst>
          </p:cNvPr>
          <p:cNvSpPr/>
          <p:nvPr/>
        </p:nvSpPr>
        <p:spPr>
          <a:xfrm>
            <a:off x="3088624" y="1950780"/>
            <a:ext cx="16170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Talk to other fans and the artist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before or after </a:t>
            </a:r>
            <a:r>
              <a:rPr lang="en-US" dirty="0">
                <a:latin typeface="+mj-lt"/>
                <a:cs typeface="Calibri" panose="020F0502020204030204" pitchFamily="34" charset="0"/>
              </a:rPr>
              <a:t>the concert</a:t>
            </a:r>
            <a:endParaRPr lang="pt-PT" dirty="0"/>
          </a:p>
        </p:txBody>
      </p:sp>
      <p:pic>
        <p:nvPicPr>
          <p:cNvPr id="19" name="Gráfico 18" descr="Seta de linha com curva para a direita">
            <a:extLst>
              <a:ext uri="{FF2B5EF4-FFF2-40B4-BE49-F238E27FC236}">
                <a16:creationId xmlns:a16="http://schemas.microsoft.com/office/drawing/2014/main" id="{049F43B5-2B4F-4D0D-928D-2221CE3CC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87904" flipV="1">
            <a:off x="8192368" y="2474464"/>
            <a:ext cx="914400" cy="914400"/>
          </a:xfrm>
          <a:prstGeom prst="rect">
            <a:avLst/>
          </a:prstGeom>
        </p:spPr>
      </p:pic>
      <p:pic>
        <p:nvPicPr>
          <p:cNvPr id="21" name="Gráfico 20" descr="Seta de linha com curva para a direita">
            <a:extLst>
              <a:ext uri="{FF2B5EF4-FFF2-40B4-BE49-F238E27FC236}">
                <a16:creationId xmlns:a16="http://schemas.microsoft.com/office/drawing/2014/main" id="{271CFA43-A6FB-482E-B287-15EF0CBA0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75201" flipH="1">
            <a:off x="3064028" y="3338483"/>
            <a:ext cx="914400" cy="914400"/>
          </a:xfrm>
          <a:prstGeom prst="rect">
            <a:avLst/>
          </a:prstGeom>
        </p:spPr>
      </p:pic>
      <p:pic>
        <p:nvPicPr>
          <p:cNvPr id="22" name="Gravação de Ecrã 7">
            <a:hlinkClick r:id="" action="ppaction://media"/>
            <a:extLst>
              <a:ext uri="{FF2B5EF4-FFF2-40B4-BE49-F238E27FC236}">
                <a16:creationId xmlns:a16="http://schemas.microsoft.com/office/drawing/2014/main" id="{316E6AC0-2658-4FEB-B164-85227BDB5D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9" end="4340.1337"/>
                </p14:media>
              </p:ext>
            </p:extLst>
          </p:nvPr>
        </p:nvPicPr>
        <p:blipFill rotWithShape="1">
          <a:blip r:embed="rId11"/>
          <a:srcRect t="1120"/>
          <a:stretch/>
        </p:blipFill>
        <p:spPr>
          <a:xfrm>
            <a:off x="4861096" y="1788217"/>
            <a:ext cx="2469809" cy="4860000"/>
          </a:xfrm>
          <a:prstGeom prst="rect">
            <a:avLst/>
          </a:prstGeom>
        </p:spPr>
      </p:pic>
      <p:pic>
        <p:nvPicPr>
          <p:cNvPr id="25" name="Gráfico 24" descr="Seta de linha com curva para a direita">
            <a:extLst>
              <a:ext uri="{FF2B5EF4-FFF2-40B4-BE49-F238E27FC236}">
                <a16:creationId xmlns:a16="http://schemas.microsoft.com/office/drawing/2014/main" id="{A4F52A0B-061F-485C-869E-EAB1F58C5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087592">
            <a:off x="3907915" y="5417087"/>
            <a:ext cx="914400" cy="914400"/>
          </a:xfrm>
          <a:prstGeom prst="rect">
            <a:avLst/>
          </a:prstGeom>
        </p:spPr>
      </p:pic>
      <p:sp>
        <p:nvSpPr>
          <p:cNvPr id="27" name="Marcador de Posição de Conteúdo 19">
            <a:extLst>
              <a:ext uri="{FF2B5EF4-FFF2-40B4-BE49-F238E27FC236}">
                <a16:creationId xmlns:a16="http://schemas.microsoft.com/office/drawing/2014/main" id="{ED2B3F44-8400-421D-ABE8-04EBD0378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8" y="-16267"/>
            <a:ext cx="4076699" cy="1593414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Fan  side</a:t>
            </a:r>
          </a:p>
        </p:txBody>
      </p:sp>
      <p:pic>
        <p:nvPicPr>
          <p:cNvPr id="3" name="Gravação de Ecrã 2">
            <a:hlinkClick r:id="" action="ppaction://media"/>
            <a:extLst>
              <a:ext uri="{FF2B5EF4-FFF2-40B4-BE49-F238E27FC236}">
                <a16:creationId xmlns:a16="http://schemas.microsoft.com/office/drawing/2014/main" id="{E61B09EA-D6B7-445C-A1CF-E4FD189BB5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807.8"/>
                </p14:media>
              </p:ext>
            </p:extLst>
          </p:nvPr>
        </p:nvPicPr>
        <p:blipFill rotWithShape="1">
          <a:blip r:embed="rId12"/>
          <a:srcRect t="3830" b="-1"/>
          <a:stretch/>
        </p:blipFill>
        <p:spPr>
          <a:xfrm>
            <a:off x="617484" y="1788217"/>
            <a:ext cx="2410605" cy="4860000"/>
          </a:xfrm>
          <a:prstGeom prst="rect">
            <a:avLst/>
          </a:prstGeom>
        </p:spPr>
      </p:pic>
      <p:pic>
        <p:nvPicPr>
          <p:cNvPr id="4" name="Gravação de Ecrã 3">
            <a:hlinkClick r:id="" action="ppaction://media"/>
            <a:extLst>
              <a:ext uri="{FF2B5EF4-FFF2-40B4-BE49-F238E27FC236}">
                <a16:creationId xmlns:a16="http://schemas.microsoft.com/office/drawing/2014/main" id="{85974281-BB37-49FA-827A-DCE46D1EEF0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3"/>
          <a:srcRect t="3848"/>
          <a:stretch/>
        </p:blipFill>
        <p:spPr>
          <a:xfrm>
            <a:off x="9163910" y="1788217"/>
            <a:ext cx="2411033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46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1" name="Gráfico 20" descr="Crítica de cliente">
            <a:extLst>
              <a:ext uri="{FF2B5EF4-FFF2-40B4-BE49-F238E27FC236}">
                <a16:creationId xmlns:a16="http://schemas.microsoft.com/office/drawing/2014/main" id="{23C9FA8C-18EF-4E6F-A72C-3F7374C66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245" y="2694120"/>
            <a:ext cx="2753403" cy="2753403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69457F74-69B4-4EAE-AB81-3CAF16AC8117}"/>
              </a:ext>
            </a:extLst>
          </p:cNvPr>
          <p:cNvSpPr/>
          <p:nvPr/>
        </p:nvSpPr>
        <p:spPr>
          <a:xfrm>
            <a:off x="4359238" y="2722121"/>
            <a:ext cx="2424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Do voice call </a:t>
            </a:r>
          </a:p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with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3 fans </a:t>
            </a:r>
            <a:r>
              <a:rPr lang="en-US" dirty="0">
                <a:latin typeface="+mj-lt"/>
                <a:cs typeface="Calibri" panose="020F0502020204030204" pitchFamily="34" charset="0"/>
              </a:rPr>
              <a:t>chosen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randomly</a:t>
            </a:r>
            <a:r>
              <a:rPr lang="en-US" dirty="0">
                <a:latin typeface="+mj-lt"/>
                <a:cs typeface="Calibri" panose="020F0502020204030204" pitchFamily="34" charset="0"/>
              </a:rPr>
              <a:t> by the app</a:t>
            </a:r>
            <a:endParaRPr lang="pt-PT" dirty="0"/>
          </a:p>
        </p:txBody>
      </p:sp>
      <p:pic>
        <p:nvPicPr>
          <p:cNvPr id="42" name="Gráfico 41" descr="Seta de linha com curva para a direita">
            <a:extLst>
              <a:ext uri="{FF2B5EF4-FFF2-40B4-BE49-F238E27FC236}">
                <a16:creationId xmlns:a16="http://schemas.microsoft.com/office/drawing/2014/main" id="{B2D2B31C-0AF9-480C-B3BA-136A774AD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24799">
            <a:off x="5787364" y="3563637"/>
            <a:ext cx="914400" cy="914400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270192FB-45E3-4CC4-81C8-22DD2A12EED0}"/>
              </a:ext>
            </a:extLst>
          </p:cNvPr>
          <p:cNvSpPr/>
          <p:nvPr/>
        </p:nvSpPr>
        <p:spPr>
          <a:xfrm>
            <a:off x="9601868" y="2142676"/>
            <a:ext cx="1798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Can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mute</a:t>
            </a:r>
            <a:r>
              <a:rPr lang="en-US" dirty="0">
                <a:latin typeface="+mj-lt"/>
                <a:cs typeface="Calibri" panose="020F0502020204030204" pitchFamily="34" charset="0"/>
              </a:rPr>
              <a:t> each fan at will</a:t>
            </a:r>
            <a:endParaRPr lang="pt-PT" dirty="0"/>
          </a:p>
        </p:txBody>
      </p:sp>
      <p:pic>
        <p:nvPicPr>
          <p:cNvPr id="44" name="Gráfico 43" descr="Seta de linha com curva para a direita">
            <a:extLst>
              <a:ext uri="{FF2B5EF4-FFF2-40B4-BE49-F238E27FC236}">
                <a16:creationId xmlns:a16="http://schemas.microsoft.com/office/drawing/2014/main" id="{0FBA0874-AAC4-4BBA-A9FF-7F62D9C15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201" flipH="1">
            <a:off x="9599217" y="2726585"/>
            <a:ext cx="914400" cy="914400"/>
          </a:xfrm>
          <a:prstGeom prst="rect">
            <a:avLst/>
          </a:prstGeom>
        </p:spPr>
      </p:pic>
      <p:sp>
        <p:nvSpPr>
          <p:cNvPr id="47" name="Marcador de Posição de Conteúdo 19">
            <a:extLst>
              <a:ext uri="{FF2B5EF4-FFF2-40B4-BE49-F238E27FC236}">
                <a16:creationId xmlns:a16="http://schemas.microsoft.com/office/drawing/2014/main" id="{ADE452DA-B114-4FE5-837F-99E6E5BDD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91" y="1234023"/>
            <a:ext cx="3578716" cy="730968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Artist  side</a:t>
            </a:r>
          </a:p>
        </p:txBody>
      </p:sp>
      <p:pic>
        <p:nvPicPr>
          <p:cNvPr id="49" name="Picture 8">
            <a:extLst>
              <a:ext uri="{FF2B5EF4-FFF2-40B4-BE49-F238E27FC236}">
                <a16:creationId xmlns:a16="http://schemas.microsoft.com/office/drawing/2014/main" id="{C76719A6-43FA-46FC-A7E8-82D21D86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ítulo 1">
            <a:extLst>
              <a:ext uri="{FF2B5EF4-FFF2-40B4-BE49-F238E27FC236}">
                <a16:creationId xmlns:a16="http://schemas.microsoft.com/office/drawing/2014/main" id="{F23A2027-1B3F-49F4-8B13-ED7C8D894FCD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Communication</a:t>
            </a:r>
          </a:p>
        </p:txBody>
      </p:sp>
      <p:pic>
        <p:nvPicPr>
          <p:cNvPr id="3" name="Gravação de Ecrã 2">
            <a:hlinkClick r:id="" action="ppaction://media"/>
            <a:extLst>
              <a:ext uri="{FF2B5EF4-FFF2-40B4-BE49-F238E27FC236}">
                <a16:creationId xmlns:a16="http://schemas.microsoft.com/office/drawing/2014/main" id="{7C2E2F88-5208-487B-B308-3DBAB2DABE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2" end="3648.8"/>
                </p14:media>
              </p:ext>
            </p:extLst>
          </p:nvPr>
        </p:nvPicPr>
        <p:blipFill rotWithShape="1">
          <a:blip r:embed="rId9"/>
          <a:srcRect t="3399" b="-81"/>
          <a:stretch>
            <a:fillRect/>
          </a:stretch>
        </p:blipFill>
        <p:spPr>
          <a:xfrm>
            <a:off x="6836400" y="729000"/>
            <a:ext cx="266424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95CE42E-B214-4520-9884-F3FAB73A481C}"/>
              </a:ext>
            </a:extLst>
          </p:cNvPr>
          <p:cNvSpPr/>
          <p:nvPr/>
        </p:nvSpPr>
        <p:spPr>
          <a:xfrm>
            <a:off x="9614289" y="1110177"/>
            <a:ext cx="2362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Receive notification when a new concert of a favorite artist </a:t>
            </a:r>
          </a:p>
          <a:p>
            <a:pPr algn="ctr"/>
            <a:r>
              <a:rPr lang="en-US" dirty="0"/>
              <a:t>is available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F5530B0-5B9A-4CBD-AE80-63E8F63B1617}"/>
              </a:ext>
            </a:extLst>
          </p:cNvPr>
          <p:cNvSpPr/>
          <p:nvPr/>
        </p:nvSpPr>
        <p:spPr>
          <a:xfrm>
            <a:off x="9989721" y="5500987"/>
            <a:ext cx="152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Delete notification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CFF66D-0522-4703-A245-D0EBCA4D9340}"/>
              </a:ext>
            </a:extLst>
          </p:cNvPr>
          <p:cNvSpPr/>
          <p:nvPr/>
        </p:nvSpPr>
        <p:spPr>
          <a:xfrm>
            <a:off x="4421682" y="4328545"/>
            <a:ext cx="2249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Check </a:t>
            </a:r>
            <a:r>
              <a:rPr lang="en-US" b="1" dirty="0">
                <a:latin typeface="+mj-lt"/>
                <a:cs typeface="Calibri" panose="020F0502020204030204" pitchFamily="34" charset="0"/>
              </a:rPr>
              <a:t>notification history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51207F-79C7-46D3-914C-EA493EF537CD}"/>
              </a:ext>
            </a:extLst>
          </p:cNvPr>
          <p:cNvSpPr/>
          <p:nvPr/>
        </p:nvSpPr>
        <p:spPr>
          <a:xfrm>
            <a:off x="4614242" y="985387"/>
            <a:ext cx="2056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There are other notifications </a:t>
            </a:r>
            <a:r>
              <a:rPr lang="en-US" dirty="0"/>
              <a:t>shown before</a:t>
            </a:r>
          </a:p>
        </p:txBody>
      </p:sp>
      <p:pic>
        <p:nvPicPr>
          <p:cNvPr id="10" name="Gráfico 9" descr="Seta de linha com curva para a direita">
            <a:extLst>
              <a:ext uri="{FF2B5EF4-FFF2-40B4-BE49-F238E27FC236}">
                <a16:creationId xmlns:a16="http://schemas.microsoft.com/office/drawing/2014/main" id="{97C579E4-EABD-4D48-BBCA-1945247B8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63148">
            <a:off x="5786141" y="4847273"/>
            <a:ext cx="914400" cy="914400"/>
          </a:xfrm>
          <a:prstGeom prst="rect">
            <a:avLst/>
          </a:prstGeom>
        </p:spPr>
      </p:pic>
      <p:pic>
        <p:nvPicPr>
          <p:cNvPr id="26" name="Gráfico 25" descr="Seta de linha com curva para a direita">
            <a:extLst>
              <a:ext uri="{FF2B5EF4-FFF2-40B4-BE49-F238E27FC236}">
                <a16:creationId xmlns:a16="http://schemas.microsoft.com/office/drawing/2014/main" id="{65DDCDBD-5172-499A-BCD8-1BC23C354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66216" flipH="1" flipV="1">
            <a:off x="9606896" y="4729125"/>
            <a:ext cx="914400" cy="914400"/>
          </a:xfrm>
          <a:prstGeom prst="rect">
            <a:avLst/>
          </a:prstGeom>
        </p:spPr>
      </p:pic>
      <p:pic>
        <p:nvPicPr>
          <p:cNvPr id="28" name="Gráfico 27" descr="Seta de linha com curva para a direita">
            <a:extLst>
              <a:ext uri="{FF2B5EF4-FFF2-40B4-BE49-F238E27FC236}">
                <a16:creationId xmlns:a16="http://schemas.microsoft.com/office/drawing/2014/main" id="{C8F47F8A-9B33-4087-BA39-3A7FC9800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3784" flipH="1">
            <a:off x="9606897" y="2219570"/>
            <a:ext cx="914400" cy="914400"/>
          </a:xfrm>
          <a:prstGeom prst="rect">
            <a:avLst/>
          </a:prstGeom>
        </p:spPr>
      </p:pic>
      <p:pic>
        <p:nvPicPr>
          <p:cNvPr id="34" name="Gráfico 33" descr="Seta de linha com curva para a direita">
            <a:extLst>
              <a:ext uri="{FF2B5EF4-FFF2-40B4-BE49-F238E27FC236}">
                <a16:creationId xmlns:a16="http://schemas.microsoft.com/office/drawing/2014/main" id="{390517A7-A679-4772-AB4C-F3F3B8956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79084">
            <a:off x="5829192" y="1794494"/>
            <a:ext cx="914400" cy="914400"/>
          </a:xfrm>
          <a:prstGeom prst="rect">
            <a:avLst/>
          </a:prstGeom>
        </p:spPr>
      </p:pic>
      <p:sp>
        <p:nvSpPr>
          <p:cNvPr id="44" name="Marcador de Posição de Conteúdo 19">
            <a:extLst>
              <a:ext uri="{FF2B5EF4-FFF2-40B4-BE49-F238E27FC236}">
                <a16:creationId xmlns:a16="http://schemas.microsoft.com/office/drawing/2014/main" id="{BA5B8DD3-F6E2-40AE-AAD5-0408CB88E67C}"/>
              </a:ext>
            </a:extLst>
          </p:cNvPr>
          <p:cNvSpPr txBox="1">
            <a:spLocks/>
          </p:cNvSpPr>
          <p:nvPr/>
        </p:nvSpPr>
        <p:spPr>
          <a:xfrm>
            <a:off x="456591" y="1234023"/>
            <a:ext cx="3578716" cy="7309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Fan  side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B740CD6B-C4DC-4B7D-BA7B-5EBEE777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ítulo 1">
            <a:extLst>
              <a:ext uri="{FF2B5EF4-FFF2-40B4-BE49-F238E27FC236}">
                <a16:creationId xmlns:a16="http://schemas.microsoft.com/office/drawing/2014/main" id="{2F47D36E-E93E-44FE-A868-9F3FA6ADFB91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notification</a:t>
            </a:r>
          </a:p>
        </p:txBody>
      </p:sp>
      <p:pic>
        <p:nvPicPr>
          <p:cNvPr id="22" name="Gráfico 21" descr="Campainha">
            <a:extLst>
              <a:ext uri="{FF2B5EF4-FFF2-40B4-BE49-F238E27FC236}">
                <a16:creationId xmlns:a16="http://schemas.microsoft.com/office/drawing/2014/main" id="{36688EAE-32A2-40CF-84EC-4216493DA2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284" y="2685699"/>
            <a:ext cx="2736000" cy="2736000"/>
          </a:xfrm>
          <a:prstGeom prst="rect">
            <a:avLst/>
          </a:prstGeom>
        </p:spPr>
      </p:pic>
      <p:pic>
        <p:nvPicPr>
          <p:cNvPr id="2" name="Gravação de Ecrã 1">
            <a:hlinkClick r:id="" action="ppaction://media"/>
            <a:extLst>
              <a:ext uri="{FF2B5EF4-FFF2-40B4-BE49-F238E27FC236}">
                <a16:creationId xmlns:a16="http://schemas.microsoft.com/office/drawing/2014/main" id="{C1042EE1-131E-4666-B052-BBAFDE4A0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3318"/>
          <a:stretch/>
        </p:blipFill>
        <p:spPr>
          <a:xfrm>
            <a:off x="6836400" y="729000"/>
            <a:ext cx="266424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5005158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20" name="Marcador de Posição de Conteúdo 3">
            <a:extLst>
              <a:ext uri="{FF2B5EF4-FFF2-40B4-BE49-F238E27FC236}">
                <a16:creationId xmlns:a16="http://schemas.microsoft.com/office/drawing/2014/main" id="{6E762137-A713-494B-AF70-B26E65496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200" y="2278743"/>
            <a:ext cx="10479600" cy="1988457"/>
          </a:xfrm>
        </p:spPr>
        <p:txBody>
          <a:bodyPr>
            <a:noAutofit/>
          </a:bodyPr>
          <a:lstStyle/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Continue to work with flutter to develop our fully functional prototype.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Prepare a formative usability test.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Conduct the user study and analyze its results.</a:t>
            </a:r>
          </a:p>
          <a:p>
            <a:pPr marL="0" lvl="1" indent="0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None/>
            </a:pP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2" descr="Calendário mensal">
            <a:extLst>
              <a:ext uri="{FF2B5EF4-FFF2-40B4-BE49-F238E27FC236}">
                <a16:creationId xmlns:a16="http://schemas.microsoft.com/office/drawing/2014/main" id="{0D6F44F0-EE28-4C96-AC7E-E7E59978E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847" y="406897"/>
            <a:ext cx="748800" cy="748800"/>
          </a:xfrm>
          <a:prstGeom prst="rect">
            <a:avLst/>
          </a:prstGeom>
        </p:spPr>
      </p:pic>
      <p:pic>
        <p:nvPicPr>
          <p:cNvPr id="2050" name="Picture 2" descr="Flutter - Beautiful native apps in record time">
            <a:extLst>
              <a:ext uri="{FF2B5EF4-FFF2-40B4-BE49-F238E27FC236}">
                <a16:creationId xmlns:a16="http://schemas.microsoft.com/office/drawing/2014/main" id="{46FB3DA1-BB7A-497F-8D28-2663BC7F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30" y="4622627"/>
            <a:ext cx="4348567" cy="124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sabilityHub | User Testing and Usability Research Platform">
            <a:extLst>
              <a:ext uri="{FF2B5EF4-FFF2-40B4-BE49-F238E27FC236}">
                <a16:creationId xmlns:a16="http://schemas.microsoft.com/office/drawing/2014/main" id="{5A5315AD-D729-4138-B8DB-622FD0E0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991" y="3117907"/>
            <a:ext cx="4110809" cy="300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1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694" y="322729"/>
            <a:ext cx="6717553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Our idea</a:t>
            </a:r>
          </a:p>
        </p:txBody>
      </p:sp>
      <p:sp>
        <p:nvSpPr>
          <p:cNvPr id="17" name="Marcador de Posição de Conteúdo 19">
            <a:extLst>
              <a:ext uri="{FF2B5EF4-FFF2-40B4-BE49-F238E27FC236}">
                <a16:creationId xmlns:a16="http://schemas.microsoft.com/office/drawing/2014/main" id="{5FA54075-BA4B-4922-968E-AA8FAB89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55" y="1936099"/>
            <a:ext cx="10621107" cy="1485364"/>
          </a:xfrm>
        </p:spPr>
        <p:txBody>
          <a:bodyPr vert="horz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+mj-lt"/>
                <a:cs typeface="Calibri" panose="020F0502020204030204" pitchFamily="34" charset="0"/>
              </a:rPr>
              <a:t>Streaming app that allows people to watch music events live online.</a:t>
            </a:r>
          </a:p>
        </p:txBody>
      </p:sp>
      <p:pic>
        <p:nvPicPr>
          <p:cNvPr id="1026" name="Picture 2" descr="Music Technology | CAVA">
            <a:extLst>
              <a:ext uri="{FF2B5EF4-FFF2-40B4-BE49-F238E27FC236}">
                <a16:creationId xmlns:a16="http://schemas.microsoft.com/office/drawing/2014/main" id="{5315FDA6-C890-46D0-92BA-94A64E504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3059" r="5925" b="4432"/>
          <a:stretch/>
        </p:blipFill>
        <p:spPr bwMode="auto">
          <a:xfrm>
            <a:off x="2927654" y="3553212"/>
            <a:ext cx="2298096" cy="23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Lâmpada">
            <a:extLst>
              <a:ext uri="{FF2B5EF4-FFF2-40B4-BE49-F238E27FC236}">
                <a16:creationId xmlns:a16="http://schemas.microsoft.com/office/drawing/2014/main" id="{850501C2-D33A-4E21-B67E-EC2780C2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461" y="511557"/>
            <a:ext cx="604686" cy="604686"/>
          </a:xfrm>
          <a:prstGeom prst="rect">
            <a:avLst/>
          </a:prstGeom>
        </p:spPr>
      </p:pic>
      <p:pic>
        <p:nvPicPr>
          <p:cNvPr id="49" name="Google Shape;142;p19" descr="Oregon Judicial Department : Live Stream Proceedings : Online Services :  State of Oregon">
            <a:extLst>
              <a:ext uri="{FF2B5EF4-FFF2-40B4-BE49-F238E27FC236}">
                <a16:creationId xmlns:a16="http://schemas.microsoft.com/office/drawing/2014/main" id="{A1C3C862-CEE9-4FCB-A925-9840E9ED05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5898" t="18016" r="16086" b="12235"/>
          <a:stretch/>
        </p:blipFill>
        <p:spPr>
          <a:xfrm>
            <a:off x="6966251" y="3553212"/>
            <a:ext cx="2298095" cy="23566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8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5005158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This week</a:t>
            </a:r>
          </a:p>
        </p:txBody>
      </p:sp>
      <p:sp>
        <p:nvSpPr>
          <p:cNvPr id="20" name="Marcador de Posição de Conteúdo 3">
            <a:extLst>
              <a:ext uri="{FF2B5EF4-FFF2-40B4-BE49-F238E27FC236}">
                <a16:creationId xmlns:a16="http://schemas.microsoft.com/office/drawing/2014/main" id="{6E762137-A713-494B-AF70-B26E65496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3" y="2107095"/>
            <a:ext cx="6132304" cy="4293277"/>
          </a:xfrm>
        </p:spPr>
        <p:txBody>
          <a:bodyPr>
            <a:noAutofit/>
          </a:bodyPr>
          <a:lstStyle/>
          <a:p>
            <a:pPr marL="0" lvl="1" indent="0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42570"/>
                </a:solidFill>
                <a:cs typeface="Calibri" panose="020F0502020204030204" pitchFamily="34" charset="0"/>
              </a:rPr>
              <a:t>Improved low-functionality prototype</a:t>
            </a:r>
          </a:p>
          <a:p>
            <a:pPr marL="449263" lvl="1" indent="-449263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Added new screens to allow more transitions and operations.</a:t>
            </a:r>
          </a:p>
          <a:p>
            <a:pPr marL="449263" lvl="1" indent="-449263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Cleaned and changed a few screens’ UI and structure.</a:t>
            </a:r>
          </a:p>
          <a:p>
            <a:pPr marL="449263" lvl="1" indent="-449263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Fixed some inconsistencies.</a:t>
            </a:r>
          </a:p>
          <a:p>
            <a:pPr marL="449263" lvl="1" indent="-449263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Started the development of the fully functional prototype using Flutter.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áfico 7" descr="Calendário mensal">
            <a:extLst>
              <a:ext uri="{FF2B5EF4-FFF2-40B4-BE49-F238E27FC236}">
                <a16:creationId xmlns:a16="http://schemas.microsoft.com/office/drawing/2014/main" id="{A1368FEC-DD34-48E6-915D-1B8CD9E7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847" y="406897"/>
            <a:ext cx="748800" cy="748800"/>
          </a:xfrm>
          <a:prstGeom prst="rect">
            <a:avLst/>
          </a:prstGeom>
        </p:spPr>
      </p:pic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40C427A9-F287-4308-9829-53A3143D332F}"/>
              </a:ext>
            </a:extLst>
          </p:cNvPr>
          <p:cNvSpPr/>
          <p:nvPr/>
        </p:nvSpPr>
        <p:spPr>
          <a:xfrm rot="5400000">
            <a:off x="10096686" y="4088678"/>
            <a:ext cx="797457" cy="25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1AD1E3C-35C5-4A72-AFB2-88681D475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6" t="31343" r="3462" b="33268"/>
          <a:stretch/>
        </p:blipFill>
        <p:spPr>
          <a:xfrm>
            <a:off x="7088471" y="2219555"/>
            <a:ext cx="1975893" cy="13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6CD456-DFEB-480D-A82C-DDB51D4D4E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75" t="31752" r="3560" b="32859"/>
          <a:stretch/>
        </p:blipFill>
        <p:spPr>
          <a:xfrm>
            <a:off x="7088471" y="4848879"/>
            <a:ext cx="1975893" cy="13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82450C-AF34-43C2-8111-0B4B6B98B4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219" b="33371"/>
          <a:stretch/>
        </p:blipFill>
        <p:spPr>
          <a:xfrm>
            <a:off x="9517471" y="2219555"/>
            <a:ext cx="1955888" cy="13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2B8B4E-82D3-47AB-A424-103C6E11C4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095" b="33495"/>
          <a:stretch/>
        </p:blipFill>
        <p:spPr>
          <a:xfrm>
            <a:off x="9517471" y="4848879"/>
            <a:ext cx="1888396" cy="13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9782C796-8E08-449A-AB71-69B7AEBD4B68}"/>
              </a:ext>
            </a:extLst>
          </p:cNvPr>
          <p:cNvSpPr/>
          <p:nvPr/>
        </p:nvSpPr>
        <p:spPr>
          <a:xfrm rot="5400000">
            <a:off x="7677688" y="4089356"/>
            <a:ext cx="797457" cy="25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2076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B0751082-60BF-432A-AD9D-04B0BAC50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244B84-452A-4BE8-BEA4-A7CCA098C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7819"/>
            <a:ext cx="12187517" cy="687581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220EA9-AB07-4E8F-9E57-B281453F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97079" y="1563081"/>
            <a:ext cx="6887450" cy="3702392"/>
          </a:xfrm>
          <a:prstGeom prst="rect">
            <a:avLst/>
          </a:prstGeom>
          <a:gradFill>
            <a:gsLst>
              <a:gs pos="36000">
                <a:schemeClr val="accent2">
                  <a:lumMod val="60000"/>
                  <a:lumOff val="40000"/>
                  <a:alpha val="68000"/>
                </a:schemeClr>
              </a:gs>
              <a:gs pos="100000">
                <a:schemeClr val="accent2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44646F-1A59-47A2-AD5D-54DCAECD5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50700" y="-2678818"/>
            <a:ext cx="6881635" cy="12191999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88000">
                <a:schemeClr val="accent4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7544BED-FB42-4737-9370-482C3CE0D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49752" y="-3755570"/>
            <a:ext cx="4692495" cy="12192003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9000">
                <a:schemeClr val="accent5">
                  <a:alpha val="6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D4349A9-3B86-4EDF-A606-D1309F33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974"/>
            <a:ext cx="12196480" cy="93697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spc="750" dirty="0">
                <a:solidFill>
                  <a:schemeClr val="bg1"/>
                </a:solidFill>
              </a:rPr>
              <a:t>Personas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30EE6A7-5757-4C5C-A232-5AD85BD8A702}"/>
              </a:ext>
            </a:extLst>
          </p:cNvPr>
          <p:cNvGrpSpPr/>
          <p:nvPr/>
        </p:nvGrpSpPr>
        <p:grpSpPr>
          <a:xfrm>
            <a:off x="2175115" y="2159566"/>
            <a:ext cx="7841770" cy="3722733"/>
            <a:chOff x="3523704" y="2018889"/>
            <a:chExt cx="7841770" cy="3722733"/>
          </a:xfrm>
        </p:grpSpPr>
        <p:sp>
          <p:nvSpPr>
            <p:cNvPr id="42" name="Marcador de Posição de Conteúdo 19">
              <a:extLst>
                <a:ext uri="{FF2B5EF4-FFF2-40B4-BE49-F238E27FC236}">
                  <a16:creationId xmlns:a16="http://schemas.microsoft.com/office/drawing/2014/main" id="{F32B7CF5-CC7C-4689-B98E-553E71FFFBF9}"/>
                </a:ext>
              </a:extLst>
            </p:cNvPr>
            <p:cNvSpPr txBox="1">
              <a:spLocks/>
            </p:cNvSpPr>
            <p:nvPr/>
          </p:nvSpPr>
          <p:spPr>
            <a:xfrm>
              <a:off x="3523704" y="5006889"/>
              <a:ext cx="2988000" cy="720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Music Events Fan</a:t>
              </a:r>
            </a:p>
          </p:txBody>
        </p:sp>
        <p:sp>
          <p:nvSpPr>
            <p:cNvPr id="51" name="Marcador de Posição de Conteúdo 19">
              <a:extLst>
                <a:ext uri="{FF2B5EF4-FFF2-40B4-BE49-F238E27FC236}">
                  <a16:creationId xmlns:a16="http://schemas.microsoft.com/office/drawing/2014/main" id="{55A2F045-39F5-41DB-95E6-ECEB00673E30}"/>
                </a:ext>
              </a:extLst>
            </p:cNvPr>
            <p:cNvSpPr txBox="1">
              <a:spLocks/>
            </p:cNvSpPr>
            <p:nvPr/>
          </p:nvSpPr>
          <p:spPr>
            <a:xfrm>
              <a:off x="8377473" y="5021622"/>
              <a:ext cx="2988000" cy="720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Music Artist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17" name="Picture 4" descr="Uma imagem com pessoa, exterior, pessoas, grupo&#10;&#10;Descrição gerada automaticamente">
              <a:extLst>
                <a:ext uri="{FF2B5EF4-FFF2-40B4-BE49-F238E27FC236}">
                  <a16:creationId xmlns:a16="http://schemas.microsoft.com/office/drawing/2014/main" id="{8811FBC7-7E16-46DD-816B-DCD087DE85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5" t="201" r="22395" b="-201"/>
            <a:stretch/>
          </p:blipFill>
          <p:spPr bwMode="auto">
            <a:xfrm>
              <a:off x="3530904" y="2018889"/>
              <a:ext cx="2988000" cy="298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6" descr="nettoehenrique hashtag on Twitter">
              <a:extLst>
                <a:ext uri="{FF2B5EF4-FFF2-40B4-BE49-F238E27FC236}">
                  <a16:creationId xmlns:a16="http://schemas.microsoft.com/office/drawing/2014/main" id="{F0115494-50F1-4CA1-AD6D-D0ADA0149A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7" t="-540" r="25063" b="540"/>
            <a:stretch/>
          </p:blipFill>
          <p:spPr bwMode="auto">
            <a:xfrm>
              <a:off x="8377473" y="2018889"/>
              <a:ext cx="2988001" cy="298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91305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B0751082-60BF-432A-AD9D-04B0BAC50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244B84-452A-4BE8-BEA4-A7CCA098C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7819"/>
            <a:ext cx="12187517" cy="687581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220EA9-AB07-4E8F-9E57-B281453F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97079" y="1563081"/>
            <a:ext cx="6887450" cy="3702392"/>
          </a:xfrm>
          <a:prstGeom prst="rect">
            <a:avLst/>
          </a:prstGeom>
          <a:gradFill>
            <a:gsLst>
              <a:gs pos="36000">
                <a:schemeClr val="accent2">
                  <a:lumMod val="60000"/>
                  <a:lumOff val="40000"/>
                  <a:alpha val="68000"/>
                </a:schemeClr>
              </a:gs>
              <a:gs pos="100000">
                <a:schemeClr val="accent2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44646F-1A59-47A2-AD5D-54DCAECD5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50700" y="-2678818"/>
            <a:ext cx="6881635" cy="12191999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88000">
                <a:schemeClr val="accent4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7544BED-FB42-4737-9370-482C3CE0D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49752" y="-3755570"/>
            <a:ext cx="4692495" cy="12192003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9000">
                <a:schemeClr val="accent5">
                  <a:alpha val="6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D4349A9-3B86-4EDF-A606-D1309F33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974"/>
            <a:ext cx="12196480" cy="93697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spc="750" dirty="0">
                <a:solidFill>
                  <a:schemeClr val="bg1"/>
                </a:solidFill>
              </a:rPr>
              <a:t>Critical tasks</a:t>
            </a:r>
          </a:p>
        </p:txBody>
      </p:sp>
      <p:pic>
        <p:nvPicPr>
          <p:cNvPr id="26" name="Gráfico 25" descr="Satélite">
            <a:extLst>
              <a:ext uri="{FF2B5EF4-FFF2-40B4-BE49-F238E27FC236}">
                <a16:creationId xmlns:a16="http://schemas.microsoft.com/office/drawing/2014/main" id="{FBD47C06-80E8-4DBF-8459-9F08B5B81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526" y="2072668"/>
            <a:ext cx="2980853" cy="2980853"/>
          </a:xfrm>
          <a:prstGeom prst="rect">
            <a:avLst/>
          </a:prstGeom>
        </p:spPr>
      </p:pic>
      <p:pic>
        <p:nvPicPr>
          <p:cNvPr id="27" name="Gráfico 26" descr="Crítica de cliente">
            <a:extLst>
              <a:ext uri="{FF2B5EF4-FFF2-40B4-BE49-F238E27FC236}">
                <a16:creationId xmlns:a16="http://schemas.microsoft.com/office/drawing/2014/main" id="{F332B195-0E99-4783-AB0B-0C7B331B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8494" y="2135247"/>
            <a:ext cx="2919493" cy="2919493"/>
          </a:xfrm>
          <a:prstGeom prst="rect">
            <a:avLst/>
          </a:prstGeom>
        </p:spPr>
      </p:pic>
      <p:pic>
        <p:nvPicPr>
          <p:cNvPr id="28" name="Gráfico 27" descr="Campainha">
            <a:extLst>
              <a:ext uri="{FF2B5EF4-FFF2-40B4-BE49-F238E27FC236}">
                <a16:creationId xmlns:a16="http://schemas.microsoft.com/office/drawing/2014/main" id="{B962780E-C4E9-4E56-BC79-706CCB3E3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9036" y="2157584"/>
            <a:ext cx="2874818" cy="2874818"/>
          </a:xfrm>
          <a:prstGeom prst="rect">
            <a:avLst/>
          </a:prstGeom>
        </p:spPr>
      </p:pic>
      <p:sp>
        <p:nvSpPr>
          <p:cNvPr id="42" name="Marcador de Posição de Conteúdo 19">
            <a:extLst>
              <a:ext uri="{FF2B5EF4-FFF2-40B4-BE49-F238E27FC236}">
                <a16:creationId xmlns:a16="http://schemas.microsoft.com/office/drawing/2014/main" id="{F32B7CF5-CC7C-4689-B98E-553E71FFFBF9}"/>
              </a:ext>
            </a:extLst>
          </p:cNvPr>
          <p:cNvSpPr txBox="1">
            <a:spLocks/>
          </p:cNvSpPr>
          <p:nvPr/>
        </p:nvSpPr>
        <p:spPr>
          <a:xfrm>
            <a:off x="826552" y="5021622"/>
            <a:ext cx="2980800" cy="456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Streaming</a:t>
            </a:r>
          </a:p>
        </p:txBody>
      </p:sp>
      <p:sp>
        <p:nvSpPr>
          <p:cNvPr id="50" name="Marcador de Posição de Conteúdo 19">
            <a:extLst>
              <a:ext uri="{FF2B5EF4-FFF2-40B4-BE49-F238E27FC236}">
                <a16:creationId xmlns:a16="http://schemas.microsoft.com/office/drawing/2014/main" id="{56462DAD-4178-415A-901A-69D7921AFE0C}"/>
              </a:ext>
            </a:extLst>
          </p:cNvPr>
          <p:cNvSpPr txBox="1">
            <a:spLocks/>
          </p:cNvSpPr>
          <p:nvPr/>
        </p:nvSpPr>
        <p:spPr>
          <a:xfrm>
            <a:off x="4638440" y="5053521"/>
            <a:ext cx="2919600" cy="456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Communication</a:t>
            </a:r>
          </a:p>
        </p:txBody>
      </p:sp>
      <p:sp>
        <p:nvSpPr>
          <p:cNvPr id="51" name="Marcador de Posição de Conteúdo 19">
            <a:extLst>
              <a:ext uri="{FF2B5EF4-FFF2-40B4-BE49-F238E27FC236}">
                <a16:creationId xmlns:a16="http://schemas.microsoft.com/office/drawing/2014/main" id="{55A2F045-39F5-41DB-95E6-ECEB00673E30}"/>
              </a:ext>
            </a:extLst>
          </p:cNvPr>
          <p:cNvSpPr txBox="1">
            <a:spLocks/>
          </p:cNvSpPr>
          <p:nvPr/>
        </p:nvSpPr>
        <p:spPr>
          <a:xfrm>
            <a:off x="8429036" y="5053521"/>
            <a:ext cx="2876400" cy="456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Notification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Gráfico 11" descr="Crítica de cliente">
            <a:extLst>
              <a:ext uri="{FF2B5EF4-FFF2-40B4-BE49-F238E27FC236}">
                <a16:creationId xmlns:a16="http://schemas.microsoft.com/office/drawing/2014/main" id="{2E4D4746-F6CE-40DA-BE86-A90848D0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187" y="406897"/>
            <a:ext cx="748800" cy="7488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Feedback incorporation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F5FF2A1-EAF0-4C35-97DA-2174D19722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30" b="50782"/>
          <a:stretch/>
        </p:blipFill>
        <p:spPr>
          <a:xfrm>
            <a:off x="767322" y="4758709"/>
            <a:ext cx="1828470" cy="1617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F914E5-4EFC-40E9-8117-8BF98F408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030" b="50782"/>
          <a:stretch/>
        </p:blipFill>
        <p:spPr>
          <a:xfrm>
            <a:off x="767322" y="2810736"/>
            <a:ext cx="1828471" cy="1617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FFE5D8-8EF6-4582-853C-E6A86931BB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889"/>
          <a:stretch/>
        </p:blipFill>
        <p:spPr>
          <a:xfrm>
            <a:off x="6910497" y="2806635"/>
            <a:ext cx="2012854" cy="3569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1AE09C-2550-47B0-9465-07230E3ED3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15" r="34627"/>
          <a:stretch/>
        </p:blipFill>
        <p:spPr>
          <a:xfrm>
            <a:off x="4327836" y="2810735"/>
            <a:ext cx="2009464" cy="3569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C4A067F-B4D7-4600-86FE-7908833C85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889"/>
          <a:stretch/>
        </p:blipFill>
        <p:spPr>
          <a:xfrm>
            <a:off x="9489255" y="2806634"/>
            <a:ext cx="2012854" cy="3569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BD2194F7-C191-4FDF-BF2B-21D63044166E}"/>
              </a:ext>
            </a:extLst>
          </p:cNvPr>
          <p:cNvSpPr/>
          <p:nvPr/>
        </p:nvSpPr>
        <p:spPr>
          <a:xfrm>
            <a:off x="3063086" y="4462065"/>
            <a:ext cx="797457" cy="25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CF179FB-84B5-48F9-A6CB-08F4F3D85AB9}"/>
              </a:ext>
            </a:extLst>
          </p:cNvPr>
          <p:cNvSpPr/>
          <p:nvPr/>
        </p:nvSpPr>
        <p:spPr>
          <a:xfrm>
            <a:off x="1464079" y="1988734"/>
            <a:ext cx="2526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Before</a:t>
            </a:r>
            <a:r>
              <a:rPr lang="en-US" dirty="0"/>
              <a:t> it only showed one or the other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533FCE9C-2442-48E0-ADCF-D6B839F1F976}"/>
              </a:ext>
            </a:extLst>
          </p:cNvPr>
          <p:cNvSpPr/>
          <p:nvPr/>
        </p:nvSpPr>
        <p:spPr>
          <a:xfrm>
            <a:off x="5171961" y="1988160"/>
            <a:ext cx="274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Voice Calls </a:t>
            </a:r>
            <a:r>
              <a:rPr lang="en-US" b="1" dirty="0"/>
              <a:t>only show up when there is one</a:t>
            </a:r>
          </a:p>
        </p:txBody>
      </p:sp>
      <p:pic>
        <p:nvPicPr>
          <p:cNvPr id="33" name="Gráfico 32" descr="Seta de linha com curva para a direita">
            <a:extLst>
              <a:ext uri="{FF2B5EF4-FFF2-40B4-BE49-F238E27FC236}">
                <a16:creationId xmlns:a16="http://schemas.microsoft.com/office/drawing/2014/main" id="{08CB5BC2-A07C-464F-A39C-17FBCD92D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67815" flipV="1">
            <a:off x="4528917" y="2014484"/>
            <a:ext cx="747775" cy="747775"/>
          </a:xfrm>
          <a:prstGeom prst="rect">
            <a:avLst/>
          </a:prstGeom>
        </p:spPr>
      </p:pic>
      <p:pic>
        <p:nvPicPr>
          <p:cNvPr id="37" name="Gráfico 36" descr="Seta de linha com curva para a direita">
            <a:extLst>
              <a:ext uri="{FF2B5EF4-FFF2-40B4-BE49-F238E27FC236}">
                <a16:creationId xmlns:a16="http://schemas.microsoft.com/office/drawing/2014/main" id="{E61B1702-B63F-4303-9ABC-6F66045BB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32185" flipH="1" flipV="1">
            <a:off x="7872912" y="2015638"/>
            <a:ext cx="747775" cy="747775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27A43B57-3B44-428C-A78B-AB6E9B5DD8A2}"/>
              </a:ext>
            </a:extLst>
          </p:cNvPr>
          <p:cNvSpPr/>
          <p:nvPr/>
        </p:nvSpPr>
        <p:spPr>
          <a:xfrm>
            <a:off x="9424347" y="1988159"/>
            <a:ext cx="139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With no chat rooms</a:t>
            </a:r>
          </a:p>
        </p:txBody>
      </p:sp>
      <p:pic>
        <p:nvPicPr>
          <p:cNvPr id="39" name="Gráfico 38" descr="Seta de linha com curva para a direita">
            <a:extLst>
              <a:ext uri="{FF2B5EF4-FFF2-40B4-BE49-F238E27FC236}">
                <a16:creationId xmlns:a16="http://schemas.microsoft.com/office/drawing/2014/main" id="{81DFC7FE-D87D-4488-8B98-8367367A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78953" flipH="1" flipV="1">
            <a:off x="10665472" y="2059868"/>
            <a:ext cx="747775" cy="747775"/>
          </a:xfrm>
          <a:prstGeom prst="rect">
            <a:avLst/>
          </a:prstGeom>
        </p:spPr>
      </p:pic>
      <p:pic>
        <p:nvPicPr>
          <p:cNvPr id="41" name="Gráfico 40" descr="Seta de linha com curva para a direita">
            <a:extLst>
              <a:ext uri="{FF2B5EF4-FFF2-40B4-BE49-F238E27FC236}">
                <a16:creationId xmlns:a16="http://schemas.microsoft.com/office/drawing/2014/main" id="{7AC22BE5-7509-487A-AF37-CA63B09B0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67815" flipV="1">
            <a:off x="755439" y="2056723"/>
            <a:ext cx="747775" cy="7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99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improvements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2C1A451-1906-4D26-8BA6-7B34F311E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12" y="2080372"/>
            <a:ext cx="2436442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9699A39-30C8-4EBB-93F7-A2287BB3D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143" y="2050977"/>
            <a:ext cx="2438740" cy="4334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C5401E-CB16-4255-96B9-9F97CA0B1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7"/>
          <a:stretch/>
        </p:blipFill>
        <p:spPr>
          <a:xfrm rot="16200000">
            <a:off x="4878212" y="3022585"/>
            <a:ext cx="2435574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31B4B462-555B-4969-BCBA-1F6FD235C194}"/>
              </a:ext>
            </a:extLst>
          </p:cNvPr>
          <p:cNvSpPr/>
          <p:nvPr/>
        </p:nvSpPr>
        <p:spPr>
          <a:xfrm>
            <a:off x="4588392" y="1909116"/>
            <a:ext cx="2943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j-lt"/>
                <a:cs typeface="Calibri" panose="020F0502020204030204" pitchFamily="34" charset="0"/>
              </a:rPr>
              <a:t>Dialog box</a:t>
            </a:r>
            <a:r>
              <a:rPr lang="en-US" dirty="0">
                <a:latin typeface="+mj-lt"/>
                <a:cs typeface="Calibri" panose="020F0502020204030204" pitchFamily="34" charset="0"/>
              </a:rPr>
              <a:t> will pop up to confirm if artist wants to</a:t>
            </a:r>
            <a:endParaRPr lang="pt-PT" dirty="0"/>
          </a:p>
        </p:txBody>
      </p:sp>
      <p:pic>
        <p:nvPicPr>
          <p:cNvPr id="14" name="Gráfico 13" descr="Seta de linha reta">
            <a:extLst>
              <a:ext uri="{FF2B5EF4-FFF2-40B4-BE49-F238E27FC236}">
                <a16:creationId xmlns:a16="http://schemas.microsoft.com/office/drawing/2014/main" id="{41D31E56-1A14-475A-9D52-CE8AA8766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461682" y="2736572"/>
            <a:ext cx="1268635" cy="1016931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3B35A8DB-08A8-448D-A493-C698E4D5D1DD}"/>
              </a:ext>
            </a:extLst>
          </p:cNvPr>
          <p:cNvSpPr/>
          <p:nvPr/>
        </p:nvSpPr>
        <p:spPr>
          <a:xfrm>
            <a:off x="6920428" y="2998217"/>
            <a:ext cx="1250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End a voice call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A46BDAE-4D0C-4277-969B-88E41D667D40}"/>
              </a:ext>
            </a:extLst>
          </p:cNvPr>
          <p:cNvSpPr/>
          <p:nvPr/>
        </p:nvSpPr>
        <p:spPr>
          <a:xfrm>
            <a:off x="5357814" y="3042771"/>
            <a:ext cx="14708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End stream</a:t>
            </a:r>
          </a:p>
        </p:txBody>
      </p:sp>
      <p:pic>
        <p:nvPicPr>
          <p:cNvPr id="30" name="Gráfico 29" descr="Seta de linha com curva para a direita">
            <a:extLst>
              <a:ext uri="{FF2B5EF4-FFF2-40B4-BE49-F238E27FC236}">
                <a16:creationId xmlns:a16="http://schemas.microsoft.com/office/drawing/2014/main" id="{4DF5DFAE-C519-41D5-8F49-E76FC41AC2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 flipH="1" flipV="1">
            <a:off x="3610685" y="2118889"/>
            <a:ext cx="1147714" cy="1536916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FF3CDFC3-DE19-4DD7-AE0D-2363A8D04652}"/>
              </a:ext>
            </a:extLst>
          </p:cNvPr>
          <p:cNvSpPr/>
          <p:nvPr/>
        </p:nvSpPr>
        <p:spPr>
          <a:xfrm>
            <a:off x="4112978" y="2945261"/>
            <a:ext cx="1016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Start stream</a:t>
            </a:r>
          </a:p>
        </p:txBody>
      </p:sp>
      <p:pic>
        <p:nvPicPr>
          <p:cNvPr id="33" name="Gráfico 32" descr="Seta de linha com curva para a direita">
            <a:extLst>
              <a:ext uri="{FF2B5EF4-FFF2-40B4-BE49-F238E27FC236}">
                <a16:creationId xmlns:a16="http://schemas.microsoft.com/office/drawing/2014/main" id="{314489C3-E66E-494D-9E58-E3C31FB221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 flipV="1">
            <a:off x="7428071" y="2095555"/>
            <a:ext cx="1147717" cy="1536916"/>
          </a:xfrm>
          <a:prstGeom prst="rect">
            <a:avLst/>
          </a:prstGeom>
        </p:spPr>
      </p:pic>
      <p:pic>
        <p:nvPicPr>
          <p:cNvPr id="34" name="Gráfico 33" descr="Lâmpada e engrenagem">
            <a:extLst>
              <a:ext uri="{FF2B5EF4-FFF2-40B4-BE49-F238E27FC236}">
                <a16:creationId xmlns:a16="http://schemas.microsoft.com/office/drawing/2014/main" id="{7EEF9DEA-B088-4628-A97E-BF9AEE2E40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99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improvements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31B4B462-555B-4969-BCBA-1F6FD235C194}"/>
              </a:ext>
            </a:extLst>
          </p:cNvPr>
          <p:cNvSpPr/>
          <p:nvPr/>
        </p:nvSpPr>
        <p:spPr>
          <a:xfrm>
            <a:off x="6876082" y="4673927"/>
            <a:ext cx="2075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Dialog box will pop up to confirm the action</a:t>
            </a: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58CCA60-EB1A-4D4C-BFD6-260B35F7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87" y="2131103"/>
            <a:ext cx="2418053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16D07FB-D962-4222-BAE8-EC6F4E613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51" y="2131103"/>
            <a:ext cx="2407121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7A6CF416-4669-46B3-B679-D3FD93D1977E}"/>
              </a:ext>
            </a:extLst>
          </p:cNvPr>
          <p:cNvSpPr/>
          <p:nvPr/>
        </p:nvSpPr>
        <p:spPr>
          <a:xfrm>
            <a:off x="3441419" y="4265419"/>
            <a:ext cx="797457" cy="25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" name="Gráfico 29" descr="Seta de linha com curva para a direita">
            <a:extLst>
              <a:ext uri="{FF2B5EF4-FFF2-40B4-BE49-F238E27FC236}">
                <a16:creationId xmlns:a16="http://schemas.microsoft.com/office/drawing/2014/main" id="{92BD60C9-DBC2-4086-BE2B-327E1449A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100179" flipH="1" flipV="1">
            <a:off x="7022696" y="2070522"/>
            <a:ext cx="914400" cy="914400"/>
          </a:xfrm>
          <a:prstGeom prst="rect">
            <a:avLst/>
          </a:prstGeom>
        </p:spPr>
      </p:pic>
      <p:pic>
        <p:nvPicPr>
          <p:cNvPr id="33" name="Gráfico 32" descr="Seta de linha reta">
            <a:extLst>
              <a:ext uri="{FF2B5EF4-FFF2-40B4-BE49-F238E27FC236}">
                <a16:creationId xmlns:a16="http://schemas.microsoft.com/office/drawing/2014/main" id="{589DBB19-FAC3-4CCA-9716-054C4D8C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7224911" y="3585345"/>
            <a:ext cx="1261112" cy="914400"/>
          </a:xfrm>
          <a:prstGeom prst="rect">
            <a:avLst/>
          </a:prstGeom>
        </p:spPr>
      </p:pic>
      <p:pic>
        <p:nvPicPr>
          <p:cNvPr id="31" name="Gráfico 30" descr="Seta de linha com curva para a direita">
            <a:extLst>
              <a:ext uri="{FF2B5EF4-FFF2-40B4-BE49-F238E27FC236}">
                <a16:creationId xmlns:a16="http://schemas.microsoft.com/office/drawing/2014/main" id="{B3EB5394-BEF9-4F5B-BF9B-B386AE446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H="1">
            <a:off x="7847801" y="5525149"/>
            <a:ext cx="914400" cy="9144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3B35A8DB-08A8-448D-A493-C698E4D5D1DD}"/>
              </a:ext>
            </a:extLst>
          </p:cNvPr>
          <p:cNvSpPr/>
          <p:nvPr/>
        </p:nvSpPr>
        <p:spPr>
          <a:xfrm>
            <a:off x="7018245" y="2871597"/>
            <a:ext cx="15429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Can </a:t>
            </a:r>
            <a:r>
              <a:rPr lang="en-US" b="1" dirty="0"/>
              <a:t>cancel</a:t>
            </a:r>
            <a:r>
              <a:rPr lang="en-US" dirty="0"/>
              <a:t> a concert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99744D4-B139-43B2-893A-C91EAC375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5741" y="2131103"/>
            <a:ext cx="2432993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4" name="Gráfico 33" descr="Lâmpada e engrenagem">
            <a:extLst>
              <a:ext uri="{FF2B5EF4-FFF2-40B4-BE49-F238E27FC236}">
                <a16:creationId xmlns:a16="http://schemas.microsoft.com/office/drawing/2014/main" id="{586868D1-14A8-4164-BB92-6C46926CEF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13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improvements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áfico 29" descr="Seta de linha com curva para a direita">
            <a:extLst>
              <a:ext uri="{FF2B5EF4-FFF2-40B4-BE49-F238E27FC236}">
                <a16:creationId xmlns:a16="http://schemas.microsoft.com/office/drawing/2014/main" id="{92BD60C9-DBC2-4086-BE2B-327E1449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8358493" y="2948595"/>
            <a:ext cx="1207625" cy="1634359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3B35A8DB-08A8-448D-A493-C698E4D5D1DD}"/>
              </a:ext>
            </a:extLst>
          </p:cNvPr>
          <p:cNvSpPr/>
          <p:nvPr/>
        </p:nvSpPr>
        <p:spPr>
          <a:xfrm>
            <a:off x="2625880" y="2166136"/>
            <a:ext cx="69402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Fans that paid for a ticket will receive </a:t>
            </a:r>
          </a:p>
          <a:p>
            <a:pPr algn="ctr"/>
            <a:r>
              <a:rPr lang="en-US" sz="2000" b="1" dirty="0"/>
              <a:t>notifications</a:t>
            </a:r>
            <a:r>
              <a:rPr lang="en-US" sz="2000" dirty="0"/>
              <a:t> about </a:t>
            </a:r>
            <a:r>
              <a:rPr lang="en-US" sz="2000" b="1" dirty="0"/>
              <a:t>concert changes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CE7426-A4E4-4124-B823-8D72A1651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260" y="4733762"/>
            <a:ext cx="2953636" cy="13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8211096-1F84-4EF0-A7E8-FDD86261A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857" y="4733762"/>
            <a:ext cx="2890285" cy="13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8CDB82D-0C15-4668-B615-AAFC25ED4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305" y="4733762"/>
            <a:ext cx="2932910" cy="136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Gráfico 28" descr="Seta de linha com curva para a direita">
            <a:extLst>
              <a:ext uri="{FF2B5EF4-FFF2-40B4-BE49-F238E27FC236}">
                <a16:creationId xmlns:a16="http://schemas.microsoft.com/office/drawing/2014/main" id="{CE408384-0CA7-4770-9E62-45576A6CD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2625880" y="2927838"/>
            <a:ext cx="1207625" cy="1634359"/>
          </a:xfrm>
          <a:prstGeom prst="rect">
            <a:avLst/>
          </a:prstGeom>
        </p:spPr>
      </p:pic>
      <p:pic>
        <p:nvPicPr>
          <p:cNvPr id="34" name="Gráfico 33" descr="Seta de linha reta">
            <a:extLst>
              <a:ext uri="{FF2B5EF4-FFF2-40B4-BE49-F238E27FC236}">
                <a16:creationId xmlns:a16="http://schemas.microsoft.com/office/drawing/2014/main" id="{8A9DCF60-D874-4B67-9463-EB8C9EF402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5276302" y="3151583"/>
            <a:ext cx="1655115" cy="1207626"/>
          </a:xfrm>
          <a:prstGeom prst="rect">
            <a:avLst/>
          </a:pr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394773FB-D0B1-4922-9AAD-924ADDC4D624}"/>
              </a:ext>
            </a:extLst>
          </p:cNvPr>
          <p:cNvSpPr/>
          <p:nvPr/>
        </p:nvSpPr>
        <p:spPr>
          <a:xfrm>
            <a:off x="9333551" y="3116496"/>
            <a:ext cx="2343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Artist changed the day of the concert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109F7A8F-F9A7-417B-9007-5F146BF6CC97}"/>
              </a:ext>
            </a:extLst>
          </p:cNvPr>
          <p:cNvSpPr/>
          <p:nvPr/>
        </p:nvSpPr>
        <p:spPr>
          <a:xfrm>
            <a:off x="685378" y="3121936"/>
            <a:ext cx="210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Artist cancelled the concert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1B4B462-555B-4969-BCBA-1F6FD235C194}"/>
              </a:ext>
            </a:extLst>
          </p:cNvPr>
          <p:cNvSpPr/>
          <p:nvPr/>
        </p:nvSpPr>
        <p:spPr>
          <a:xfrm>
            <a:off x="4950939" y="3178593"/>
            <a:ext cx="230583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Artist changed the time of the concert</a:t>
            </a:r>
          </a:p>
        </p:txBody>
      </p:sp>
      <p:pic>
        <p:nvPicPr>
          <p:cNvPr id="37" name="Gráfico 36" descr="Lâmpada e engrenagem">
            <a:extLst>
              <a:ext uri="{FF2B5EF4-FFF2-40B4-BE49-F238E27FC236}">
                <a16:creationId xmlns:a16="http://schemas.microsoft.com/office/drawing/2014/main" id="{C60F0C0B-BCCA-4794-BDB0-368625406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216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Custom 5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4128FF387ECC479A30CCCF70B53871" ma:contentTypeVersion="10" ma:contentTypeDescription="Criar um novo documento." ma:contentTypeScope="" ma:versionID="c27b810e4e6fb821ae461b3bbfff94e1">
  <xsd:schema xmlns:xsd="http://www.w3.org/2001/XMLSchema" xmlns:xs="http://www.w3.org/2001/XMLSchema" xmlns:p="http://schemas.microsoft.com/office/2006/metadata/properties" xmlns:ns3="c563f900-15a4-40d8-a5c1-cc85a105d0b9" targetNamespace="http://schemas.microsoft.com/office/2006/metadata/properties" ma:root="true" ma:fieldsID="a98ddb0458f9b493182814cedb7335c9" ns3:_="">
    <xsd:import namespace="c563f900-15a4-40d8-a5c1-cc85a105d0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3f900-15a4-40d8-a5c1-cc85a105d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AF4E74-5454-430F-8CA0-EE7C0D862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3f900-15a4-40d8-a5c1-cc85a105d0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FE3BCF-C201-495A-BDE7-791F4D215393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c563f900-15a4-40d8-a5c1-cc85a105d0b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0C09200-1260-42E9-AB85-0F30F1C57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318</Words>
  <Application>Microsoft Office PowerPoint</Application>
  <PresentationFormat>Ecrã Panorâmico</PresentationFormat>
  <Paragraphs>71</Paragraphs>
  <Slides>16</Slides>
  <Notes>0</Notes>
  <HiddenSlides>0</HiddenSlides>
  <MMClips>7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0" baseType="lpstr">
      <vt:lpstr>Arial</vt:lpstr>
      <vt:lpstr>Avenir Next LT Pro</vt:lpstr>
      <vt:lpstr>Wingdings</vt:lpstr>
      <vt:lpstr>GradientRiseVTI</vt:lpstr>
      <vt:lpstr>High-fidelity prototype</vt:lpstr>
      <vt:lpstr>Our idea</vt:lpstr>
      <vt:lpstr>Apresentação do PowerPoint</vt:lpstr>
      <vt:lpstr>Personas</vt:lpstr>
      <vt:lpstr>Critical tasks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LOW-FI prototype development</dc:title>
  <dc:creator>Ana Sofia Silva</dc:creator>
  <cp:lastModifiedBy>Ana Sofia Silva</cp:lastModifiedBy>
  <cp:revision>70</cp:revision>
  <dcterms:created xsi:type="dcterms:W3CDTF">2020-11-08T20:51:53Z</dcterms:created>
  <dcterms:modified xsi:type="dcterms:W3CDTF">2020-11-23T00:37:21Z</dcterms:modified>
</cp:coreProperties>
</file>