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64" r:id="rId5"/>
    <p:sldId id="265" r:id="rId6"/>
    <p:sldId id="297" r:id="rId7"/>
    <p:sldId id="309" r:id="rId8"/>
    <p:sldId id="313" r:id="rId9"/>
    <p:sldId id="298" r:id="rId10"/>
    <p:sldId id="314" r:id="rId11"/>
    <p:sldId id="285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E67"/>
    <a:srgbClr val="BE187B"/>
    <a:srgbClr val="BE186B"/>
    <a:srgbClr val="38761D"/>
    <a:srgbClr val="E75157"/>
    <a:srgbClr val="E45A57"/>
    <a:srgbClr val="DF4C64"/>
    <a:srgbClr val="B42570"/>
    <a:srgbClr val="E74C53"/>
    <a:srgbClr val="CE3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0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0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3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6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3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December 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8" r:id="rId5"/>
    <p:sldLayoutId id="2147483692" r:id="rId6"/>
    <p:sldLayoutId id="2147483693" r:id="rId7"/>
    <p:sldLayoutId id="2147483694" r:id="rId8"/>
    <p:sldLayoutId id="2147483697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2CE781-16DC-4356-B26A-39978B20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32" y="2448389"/>
            <a:ext cx="5258968" cy="2587845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800" spc="600" dirty="0">
                <a:solidFill>
                  <a:srgbClr val="BE186B"/>
                </a:solidFill>
              </a:rPr>
              <a:t>Fully functional prototype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Imagem 13" descr="Uma imagem com mesa, aceso, fogo, palco&#10;&#10;Descrição gerada automaticamente">
            <a:extLst>
              <a:ext uri="{FF2B5EF4-FFF2-40B4-BE49-F238E27FC236}">
                <a16:creationId xmlns:a16="http://schemas.microsoft.com/office/drawing/2014/main" id="{64B5B097-F1B3-43EA-AA21-C3910ECE8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8" r="5096"/>
          <a:stretch/>
        </p:blipFill>
        <p:spPr>
          <a:xfrm>
            <a:off x="6217967" y="1143804"/>
            <a:ext cx="4570403" cy="4570403"/>
          </a:xfrm>
          <a:prstGeom prst="ellipse">
            <a:avLst/>
          </a:prstGeom>
        </p:spPr>
      </p:pic>
      <p:sp>
        <p:nvSpPr>
          <p:cNvPr id="20" name="Marcador de Posição de Conteúdo 19">
            <a:extLst>
              <a:ext uri="{FF2B5EF4-FFF2-40B4-BE49-F238E27FC236}">
                <a16:creationId xmlns:a16="http://schemas.microsoft.com/office/drawing/2014/main" id="{22DF12C7-1737-44BD-A309-B00ED4D3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2" y="5472776"/>
            <a:ext cx="5535637" cy="7209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Group</a:t>
            </a:r>
            <a:r>
              <a:rPr lang="pt-PT" sz="3200" dirty="0"/>
              <a:t> 1 – 100 Limites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68B7506-08E6-4031-8DF7-8E14168B2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2" y="813690"/>
            <a:ext cx="4543903" cy="14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1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F8B293-B947-468B-834B-2EC7E7C1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94" y="322729"/>
            <a:ext cx="6717553" cy="99209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Our idea</a:t>
            </a:r>
          </a:p>
        </p:txBody>
      </p:sp>
      <p:sp>
        <p:nvSpPr>
          <p:cNvPr id="17" name="Marcador de Posição de Conteúdo 19">
            <a:extLst>
              <a:ext uri="{FF2B5EF4-FFF2-40B4-BE49-F238E27FC236}">
                <a16:creationId xmlns:a16="http://schemas.microsoft.com/office/drawing/2014/main" id="{5FA54075-BA4B-4922-968E-AA8FAB89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2089991"/>
            <a:ext cx="10798724" cy="148536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Streaming app that allows people to watch music events live online.</a:t>
            </a:r>
          </a:p>
        </p:txBody>
      </p:sp>
      <p:pic>
        <p:nvPicPr>
          <p:cNvPr id="1026" name="Picture 2" descr="Music Technology | CAVA">
            <a:extLst>
              <a:ext uri="{FF2B5EF4-FFF2-40B4-BE49-F238E27FC236}">
                <a16:creationId xmlns:a16="http://schemas.microsoft.com/office/drawing/2014/main" id="{5315FDA6-C890-46D0-92BA-94A64E504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3059" r="5925" b="4432"/>
          <a:stretch/>
        </p:blipFill>
        <p:spPr bwMode="auto">
          <a:xfrm>
            <a:off x="2927654" y="3820502"/>
            <a:ext cx="2298096" cy="23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Lâmpada">
            <a:extLst>
              <a:ext uri="{FF2B5EF4-FFF2-40B4-BE49-F238E27FC236}">
                <a16:creationId xmlns:a16="http://schemas.microsoft.com/office/drawing/2014/main" id="{850501C2-D33A-4E21-B67E-EC2780C2A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461" y="511557"/>
            <a:ext cx="604686" cy="604686"/>
          </a:xfrm>
          <a:prstGeom prst="rect">
            <a:avLst/>
          </a:prstGeom>
        </p:spPr>
      </p:pic>
      <p:pic>
        <p:nvPicPr>
          <p:cNvPr id="49" name="Google Shape;142;p19" descr="Oregon Judicial Department : Live Stream Proceedings : Online Services :  State of Oregon">
            <a:extLst>
              <a:ext uri="{FF2B5EF4-FFF2-40B4-BE49-F238E27FC236}">
                <a16:creationId xmlns:a16="http://schemas.microsoft.com/office/drawing/2014/main" id="{A1C3C862-CEE9-4FCB-A925-9840E9ED05E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15898" t="18016" r="16086" b="12235"/>
          <a:stretch/>
        </p:blipFill>
        <p:spPr>
          <a:xfrm>
            <a:off x="6966251" y="3820502"/>
            <a:ext cx="2298095" cy="23566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9911BC3A-C7C0-4795-85FC-310A9501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8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5005158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This week</a:t>
            </a:r>
          </a:p>
        </p:txBody>
      </p:sp>
      <p:sp>
        <p:nvSpPr>
          <p:cNvPr id="20" name="Marcador de Posição de Conteúdo 3">
            <a:extLst>
              <a:ext uri="{FF2B5EF4-FFF2-40B4-BE49-F238E27FC236}">
                <a16:creationId xmlns:a16="http://schemas.microsoft.com/office/drawing/2014/main" id="{6E762137-A713-494B-AF70-B26E65496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3" y="2107095"/>
            <a:ext cx="6213803" cy="4293277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spcAft>
                <a:spcPts val="1800"/>
              </a:spcAft>
              <a:buClr>
                <a:srgbClr val="F25C5F"/>
              </a:buClr>
              <a:buNone/>
            </a:pPr>
            <a:r>
              <a:rPr lang="en-US" dirty="0">
                <a:solidFill>
                  <a:srgbClr val="B42570"/>
                </a:solidFill>
                <a:cs typeface="Calibri" panose="020F0502020204030204" pitchFamily="34" charset="0"/>
              </a:rPr>
              <a:t>Fully Functional Prototype</a:t>
            </a:r>
          </a:p>
          <a:p>
            <a:pPr marL="449263" lvl="1" indent="-449263">
              <a:spcBef>
                <a:spcPts val="600"/>
              </a:spcBef>
              <a:spcAft>
                <a:spcPts val="12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 pitchFamily="34" charset="0"/>
              </a:rPr>
              <a:t>Continued the backend development of our fully functional prototype.</a:t>
            </a:r>
          </a:p>
          <a:p>
            <a:pPr marL="449263" lvl="1" indent="-449263">
              <a:spcBef>
                <a:spcPts val="600"/>
              </a:spcBef>
              <a:spcAft>
                <a:spcPts val="12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 pitchFamily="34" charset="0"/>
              </a:rPr>
              <a:t>Developed the frontend of the fully functional prototype.</a:t>
            </a:r>
          </a:p>
          <a:p>
            <a:pPr marL="449263" lvl="1" indent="-449263">
              <a:spcBef>
                <a:spcPts val="600"/>
              </a:spcBef>
              <a:spcAft>
                <a:spcPts val="12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 pitchFamily="34" charset="0"/>
              </a:rPr>
              <a:t>Incorporated last week’s feedback on our design.</a:t>
            </a:r>
          </a:p>
          <a:p>
            <a:pPr marL="449263" lvl="1" indent="-449263">
              <a:spcBef>
                <a:spcPts val="600"/>
              </a:spcBef>
              <a:spcAft>
                <a:spcPts val="12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endParaRPr lang="en-US" sz="1800" dirty="0">
              <a:cs typeface="Calibri" panose="020F0502020204030204" pitchFamily="34" charset="0"/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Calendário mensal">
            <a:extLst>
              <a:ext uri="{FF2B5EF4-FFF2-40B4-BE49-F238E27FC236}">
                <a16:creationId xmlns:a16="http://schemas.microsoft.com/office/drawing/2014/main" id="{A1368FEC-DD34-48E6-915D-1B8CD9E77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847" y="406897"/>
            <a:ext cx="748800" cy="748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2972C9C-7A98-4048-A3C2-628EF0B13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64" y="2250107"/>
            <a:ext cx="4294508" cy="42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7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9B23FE-3674-461E-8C99-5EC7850C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774487"/>
            <a:ext cx="6741104" cy="238994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900" spc="750" dirty="0">
                <a:solidFill>
                  <a:srgbClr val="BE186B"/>
                </a:solidFill>
              </a:rPr>
              <a:t>Feedback incorporation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8C5CC9-14BD-48D6-8DD9-7B045688A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1" y="1526440"/>
            <a:ext cx="4423485" cy="44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Posição de Conteúdo 3">
            <a:extLst>
              <a:ext uri="{FF2B5EF4-FFF2-40B4-BE49-F238E27FC236}">
                <a16:creationId xmlns:a16="http://schemas.microsoft.com/office/drawing/2014/main" id="{9FA7712E-CA3F-4937-B3B1-54E8392FA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2" y="2092524"/>
            <a:ext cx="5434148" cy="4351738"/>
          </a:xfrm>
        </p:spPr>
        <p:txBody>
          <a:bodyPr>
            <a:noAutofit/>
          </a:bodyPr>
          <a:lstStyle/>
          <a:p>
            <a:pPr marL="449263" lvl="1" indent="-449263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C3E67"/>
                </a:solidFill>
                <a:cs typeface="Calibri" panose="020F0502020204030204" pitchFamily="34" charset="0"/>
              </a:rPr>
              <a:t>Feedback: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Messages</a:t>
            </a:r>
            <a:r>
              <a:rPr lang="en-US" dirty="0">
                <a:cs typeface="Calibri" panose="020F0502020204030204" pitchFamily="34" charset="0"/>
              </a:rPr>
              <a:t> sent by the user are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not</a:t>
            </a:r>
            <a:r>
              <a:rPr lang="en-US" dirty="0">
                <a:solidFill>
                  <a:srgbClr val="BE187B"/>
                </a:solidFill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easily distinguished </a:t>
            </a:r>
            <a:r>
              <a:rPr lang="en-US" dirty="0">
                <a:cs typeface="Calibri" panose="020F0502020204030204" pitchFamily="34" charset="0"/>
              </a:rPr>
              <a:t>from the messages sent by other fans.</a:t>
            </a:r>
            <a:endParaRPr lang="en-US" sz="1050" dirty="0"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CB80EE-79D4-4B4A-AC53-4F90E8958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20" b="32280"/>
          <a:stretch/>
        </p:blipFill>
        <p:spPr>
          <a:xfrm>
            <a:off x="2210957" y="3571217"/>
            <a:ext cx="2871749" cy="2678044"/>
          </a:xfrm>
          <a:prstGeom prst="rect">
            <a:avLst/>
          </a:prstGeom>
          <a:ln>
            <a:solidFill>
              <a:srgbClr val="BE186B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9B29406-F05B-49FB-982C-1F3423D7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354" y="2055129"/>
            <a:ext cx="2079158" cy="45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DBF5FB2F-FCE5-4BF0-9A3E-0FA2D3D6C9A4}"/>
              </a:ext>
            </a:extLst>
          </p:cNvPr>
          <p:cNvSpPr/>
          <p:nvPr/>
        </p:nvSpPr>
        <p:spPr>
          <a:xfrm>
            <a:off x="6370194" y="4077850"/>
            <a:ext cx="1633037" cy="33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C80FCB53-652D-4740-B80F-E6255232DBD1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6778992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Re-Design</a:t>
            </a:r>
          </a:p>
        </p:txBody>
      </p:sp>
      <p:pic>
        <p:nvPicPr>
          <p:cNvPr id="31" name="Gráfico 30" descr="Lâmpada e engrenagem">
            <a:extLst>
              <a:ext uri="{FF2B5EF4-FFF2-40B4-BE49-F238E27FC236}">
                <a16:creationId xmlns:a16="http://schemas.microsoft.com/office/drawing/2014/main" id="{2A079A08-4E09-43C9-8D99-FB21A310D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726" y="377869"/>
            <a:ext cx="748800" cy="748800"/>
          </a:xfrm>
          <a:prstGeom prst="rect">
            <a:avLst/>
          </a:prstGeom>
        </p:spPr>
      </p:pic>
      <p:sp>
        <p:nvSpPr>
          <p:cNvPr id="33" name="Marcador de Posição de Conteúdo 3">
            <a:extLst>
              <a:ext uri="{FF2B5EF4-FFF2-40B4-BE49-F238E27FC236}">
                <a16:creationId xmlns:a16="http://schemas.microsoft.com/office/drawing/2014/main" id="{85BF0B56-82B7-4DB5-B366-E9A35742B0EB}"/>
              </a:ext>
            </a:extLst>
          </p:cNvPr>
          <p:cNvSpPr txBox="1">
            <a:spLocks/>
          </p:cNvSpPr>
          <p:nvPr/>
        </p:nvSpPr>
        <p:spPr>
          <a:xfrm>
            <a:off x="6500405" y="3722493"/>
            <a:ext cx="1372614" cy="33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None/>
            </a:pPr>
            <a:r>
              <a:rPr lang="en-US" sz="1600" dirty="0">
                <a:cs typeface="Calibri" panose="020F0502020204030204" pitchFamily="34" charset="0"/>
              </a:rPr>
              <a:t>Incorporation</a:t>
            </a:r>
          </a:p>
          <a:p>
            <a:pPr marL="0" lvl="1" indent="0" algn="ctr">
              <a:spcBef>
                <a:spcPts val="600"/>
              </a:spcBef>
              <a:buClr>
                <a:srgbClr val="F25C5F"/>
              </a:buClr>
              <a:buFont typeface="Arial" panose="020B0604020202020204" pitchFamily="34" charset="0"/>
              <a:buNone/>
            </a:pPr>
            <a:endParaRPr lang="en-US" sz="9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7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6778992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Re-design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áfico 33" descr="Lâmpada e engrenagem">
            <a:extLst>
              <a:ext uri="{FF2B5EF4-FFF2-40B4-BE49-F238E27FC236}">
                <a16:creationId xmlns:a16="http://schemas.microsoft.com/office/drawing/2014/main" id="{586868D1-14A8-4164-BB92-6C46926CE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726" y="377869"/>
            <a:ext cx="748800" cy="748800"/>
          </a:xfrm>
          <a:prstGeom prst="rect">
            <a:avLst/>
          </a:prstGeom>
        </p:spPr>
      </p:pic>
      <p:sp>
        <p:nvSpPr>
          <p:cNvPr id="19" name="Marcador de Posição de Conteúdo 3">
            <a:extLst>
              <a:ext uri="{FF2B5EF4-FFF2-40B4-BE49-F238E27FC236}">
                <a16:creationId xmlns:a16="http://schemas.microsoft.com/office/drawing/2014/main" id="{CE9ABDBE-3E84-4C8B-B078-A972F91EA15A}"/>
              </a:ext>
            </a:extLst>
          </p:cNvPr>
          <p:cNvSpPr txBox="1">
            <a:spLocks/>
          </p:cNvSpPr>
          <p:nvPr/>
        </p:nvSpPr>
        <p:spPr>
          <a:xfrm>
            <a:off x="689892" y="2092524"/>
            <a:ext cx="4632921" cy="4452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449263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C3E67"/>
                </a:solidFill>
                <a:cs typeface="Calibri" panose="020F0502020204030204" pitchFamily="34" charset="0"/>
              </a:rPr>
              <a:t>Feedback: </a:t>
            </a:r>
            <a:r>
              <a:rPr lang="en-US" dirty="0">
                <a:cs typeface="Calibri" panose="020F0502020204030204" pitchFamily="34" charset="0"/>
              </a:rPr>
              <a:t>There could be a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profile for music fans </a:t>
            </a:r>
            <a:r>
              <a:rPr lang="en-US" dirty="0">
                <a:cs typeface="Calibri" panose="020F0502020204030204" pitchFamily="34" charset="0"/>
              </a:rPr>
              <a:t>as well.</a:t>
            </a:r>
          </a:p>
          <a:p>
            <a:pPr marL="0" lvl="1" indent="0" algn="just">
              <a:spcBef>
                <a:spcPts val="600"/>
              </a:spcBef>
              <a:buClr>
                <a:srgbClr val="F25C5F"/>
              </a:buClr>
              <a:buFont typeface="Arial" panose="020B0604020202020204" pitchFamily="34" charset="0"/>
              <a:buNone/>
            </a:pPr>
            <a:endParaRPr lang="en-US" sz="1050" dirty="0">
              <a:cs typeface="Calibri" panose="020F050202020403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4ED44FB-19BC-43AA-A3EC-FCCB2C2113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870"/>
          <a:stretch/>
        </p:blipFill>
        <p:spPr>
          <a:xfrm>
            <a:off x="3222546" y="3262670"/>
            <a:ext cx="1931452" cy="3276000"/>
          </a:xfrm>
          <a:prstGeom prst="rect">
            <a:avLst/>
          </a:prstGeom>
          <a:ln>
            <a:solidFill>
              <a:srgbClr val="BE186B"/>
            </a:solidFill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641314A-FAE3-4766-8BBA-C346CAC15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075" y="3262670"/>
            <a:ext cx="1849225" cy="3276000"/>
          </a:xfrm>
          <a:prstGeom prst="rect">
            <a:avLst/>
          </a:prstGeom>
          <a:ln>
            <a:solidFill>
              <a:srgbClr val="BE186B"/>
            </a:solidFill>
          </a:ln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5396F48-588B-4AFC-8096-8087D94A5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116" y="2146914"/>
            <a:ext cx="2020208" cy="439175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8070F07-9A0D-4D7F-B0E4-99FC83AB9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6865" y="2147509"/>
            <a:ext cx="2069725" cy="4395424"/>
          </a:xfrm>
          <a:prstGeom prst="rect">
            <a:avLst/>
          </a:prstGeom>
        </p:spPr>
      </p:pic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0F0C2C62-AC06-4CFC-B467-35B46D833700}"/>
              </a:ext>
            </a:extLst>
          </p:cNvPr>
          <p:cNvSpPr/>
          <p:nvPr/>
        </p:nvSpPr>
        <p:spPr>
          <a:xfrm>
            <a:off x="5676413" y="4114762"/>
            <a:ext cx="1078926" cy="33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8" name="Marcador de Posição de Conteúdo 3">
            <a:extLst>
              <a:ext uri="{FF2B5EF4-FFF2-40B4-BE49-F238E27FC236}">
                <a16:creationId xmlns:a16="http://schemas.microsoft.com/office/drawing/2014/main" id="{919F5E88-0A39-4E58-A7E7-789DB5D548BE}"/>
              </a:ext>
            </a:extLst>
          </p:cNvPr>
          <p:cNvSpPr txBox="1">
            <a:spLocks/>
          </p:cNvSpPr>
          <p:nvPr/>
        </p:nvSpPr>
        <p:spPr>
          <a:xfrm>
            <a:off x="5492554" y="3725849"/>
            <a:ext cx="1372614" cy="33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None/>
            </a:pPr>
            <a:r>
              <a:rPr lang="en-US" sz="1600" dirty="0">
                <a:cs typeface="Calibri" panose="020F0502020204030204" pitchFamily="34" charset="0"/>
              </a:rPr>
              <a:t>Incorporation</a:t>
            </a:r>
          </a:p>
          <a:p>
            <a:pPr marL="0" lvl="1" indent="0" algn="ctr">
              <a:spcBef>
                <a:spcPts val="600"/>
              </a:spcBef>
              <a:buClr>
                <a:srgbClr val="F25C5F"/>
              </a:buClr>
              <a:buFont typeface="Arial" panose="020B0604020202020204" pitchFamily="34" charset="0"/>
              <a:buNone/>
            </a:pPr>
            <a:endParaRPr lang="en-US" sz="9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1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6778992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Fully functional prototype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0D14C8B-DD51-4524-9D1D-42958E7E9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05" y="1658722"/>
            <a:ext cx="5118990" cy="5118990"/>
          </a:xfrm>
          <a:prstGeom prst="rect">
            <a:avLst/>
          </a:prstGeom>
        </p:spPr>
      </p:pic>
      <p:pic>
        <p:nvPicPr>
          <p:cNvPr id="7" name="Gráfico 6" descr="Smartphone">
            <a:extLst>
              <a:ext uri="{FF2B5EF4-FFF2-40B4-BE49-F238E27FC236}">
                <a16:creationId xmlns:a16="http://schemas.microsoft.com/office/drawing/2014/main" id="{5D3F7A84-8B34-4C9F-9C57-C73835EA6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492" y="406897"/>
            <a:ext cx="748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5005158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20" name="Marcador de Posição de Conteúdo 3">
            <a:extLst>
              <a:ext uri="{FF2B5EF4-FFF2-40B4-BE49-F238E27FC236}">
                <a16:creationId xmlns:a16="http://schemas.microsoft.com/office/drawing/2014/main" id="{6E762137-A713-494B-AF70-B26E65496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00" y="2278743"/>
            <a:ext cx="7443738" cy="1988457"/>
          </a:xfrm>
        </p:spPr>
        <p:txBody>
          <a:bodyPr>
            <a:noAutofit/>
          </a:bodyPr>
          <a:lstStyle/>
          <a:p>
            <a:pPr marL="449263" lvl="1" indent="-449263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 pitchFamily="34" charset="0"/>
              </a:rPr>
              <a:t>Prepare final presentation, including the video.</a:t>
            </a:r>
          </a:p>
          <a:p>
            <a:pPr marL="449263" lvl="1" indent="-449263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/>
              <a:t>Continue the development of our fully functional prototype, so it supports all the tasks that were mentioned in previous stages of the development process</a:t>
            </a:r>
            <a:r>
              <a:rPr lang="en-US" dirty="0"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áfico 12" descr="Calendário mensal">
            <a:extLst>
              <a:ext uri="{FF2B5EF4-FFF2-40B4-BE49-F238E27FC236}">
                <a16:creationId xmlns:a16="http://schemas.microsoft.com/office/drawing/2014/main" id="{0D6F44F0-EE28-4C96-AC7E-E7E59978E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847" y="406897"/>
            <a:ext cx="748800" cy="748800"/>
          </a:xfrm>
          <a:prstGeom prst="rect">
            <a:avLst/>
          </a:prstGeom>
        </p:spPr>
      </p:pic>
      <p:pic>
        <p:nvPicPr>
          <p:cNvPr id="2050" name="Picture 2" descr="Flutter - Beautiful native apps in record time">
            <a:extLst>
              <a:ext uri="{FF2B5EF4-FFF2-40B4-BE49-F238E27FC236}">
                <a16:creationId xmlns:a16="http://schemas.microsoft.com/office/drawing/2014/main" id="{46FB3DA1-BB7A-497F-8D28-2663BC7F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2" y="5003484"/>
            <a:ext cx="3730314" cy="10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User testing: the basics. The basics about user testing and user… | by Mary  Formanek | UX Collective">
            <a:extLst>
              <a:ext uri="{FF2B5EF4-FFF2-40B4-BE49-F238E27FC236}">
                <a16:creationId xmlns:a16="http://schemas.microsoft.com/office/drawing/2014/main" id="{6BBB39DA-EE58-4375-9551-002267DAE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3"/>
          <a:stretch/>
        </p:blipFill>
        <p:spPr bwMode="auto">
          <a:xfrm>
            <a:off x="7897696" y="2616591"/>
            <a:ext cx="3519517" cy="35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1462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4128FF387ECC479A30CCCF70B53871" ma:contentTypeVersion="10" ma:contentTypeDescription="Criar um novo documento." ma:contentTypeScope="" ma:versionID="c27b810e4e6fb821ae461b3bbfff94e1">
  <xsd:schema xmlns:xsd="http://www.w3.org/2001/XMLSchema" xmlns:xs="http://www.w3.org/2001/XMLSchema" xmlns:p="http://schemas.microsoft.com/office/2006/metadata/properties" xmlns:ns3="c563f900-15a4-40d8-a5c1-cc85a105d0b9" targetNamespace="http://schemas.microsoft.com/office/2006/metadata/properties" ma:root="true" ma:fieldsID="a98ddb0458f9b493182814cedb7335c9" ns3:_="">
    <xsd:import namespace="c563f900-15a4-40d8-a5c1-cc85a105d0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3f900-15a4-40d8-a5c1-cc85a105d0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AF4E74-5454-430F-8CA0-EE7C0D862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3f900-15a4-40d8-a5c1-cc85a105d0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FE3BCF-C201-495A-BDE7-791F4D215393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c563f900-15a4-40d8-a5c1-cc85a105d0b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C09200-1260-42E9-AB85-0F30F1C571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131</Words>
  <Application>Microsoft Office PowerPoint</Application>
  <PresentationFormat>Ecrã Panorâmico</PresentationFormat>
  <Paragraphs>20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Wingdings</vt:lpstr>
      <vt:lpstr>GradientRiseVTI</vt:lpstr>
      <vt:lpstr>Fully functional prototype</vt:lpstr>
      <vt:lpstr>Our idea</vt:lpstr>
      <vt:lpstr>Apresentação do PowerPoint</vt:lpstr>
      <vt:lpstr>Feedback incorporation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Usability testing</dc:title>
  <dc:creator>Ana Sofia Silva</dc:creator>
  <cp:lastModifiedBy>Ana Sofia Silva</cp:lastModifiedBy>
  <cp:revision>32</cp:revision>
  <dcterms:created xsi:type="dcterms:W3CDTF">2020-11-29T19:37:10Z</dcterms:created>
  <dcterms:modified xsi:type="dcterms:W3CDTF">2020-12-07T03:58:02Z</dcterms:modified>
</cp:coreProperties>
</file>